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wdp" ContentType="image/vnd.ms-photo"/>
  <Default Extension="jpg" ContentType="image/jp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2"/>
  </p:notesMasterIdLst>
  <p:sldIdLst>
    <p:sldId id="256" r:id="rId2"/>
    <p:sldId id="336" r:id="rId3"/>
    <p:sldId id="337" r:id="rId4"/>
    <p:sldId id="310" r:id="rId5"/>
    <p:sldId id="335" r:id="rId6"/>
    <p:sldId id="334" r:id="rId7"/>
    <p:sldId id="342" r:id="rId8"/>
    <p:sldId id="338" r:id="rId9"/>
    <p:sldId id="339" r:id="rId10"/>
    <p:sldId id="343" r:id="rId11"/>
    <p:sldId id="348" r:id="rId12"/>
    <p:sldId id="347" r:id="rId13"/>
    <p:sldId id="344" r:id="rId14"/>
    <p:sldId id="345" r:id="rId15"/>
    <p:sldId id="349" r:id="rId16"/>
    <p:sldId id="350" r:id="rId17"/>
    <p:sldId id="340" r:id="rId18"/>
    <p:sldId id="346" r:id="rId19"/>
    <p:sldId id="351" r:id="rId20"/>
    <p:sldId id="354" r:id="rId21"/>
    <p:sldId id="352" r:id="rId22"/>
    <p:sldId id="353" r:id="rId23"/>
    <p:sldId id="355" r:id="rId24"/>
    <p:sldId id="356" r:id="rId25"/>
    <p:sldId id="358" r:id="rId26"/>
    <p:sldId id="357" r:id="rId27"/>
    <p:sldId id="309" r:id="rId28"/>
    <p:sldId id="258" r:id="rId29"/>
    <p:sldId id="259" r:id="rId30"/>
    <p:sldId id="257" r:id="rId31"/>
  </p:sldIdLst>
  <p:sldSz cx="12192000" cy="6858000"/>
  <p:notesSz cx="6858000" cy="9144000"/>
  <p:defaultTex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78229" autoAdjust="0"/>
  </p:normalViewPr>
  <p:slideViewPr>
    <p:cSldViewPr snapToGrid="0" showGuides="1">
      <p:cViewPr varScale="1">
        <p:scale>
          <a:sx n="86" d="100"/>
          <a:sy n="86" d="100"/>
        </p:scale>
        <p:origin x="294"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a-DK"/>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3D45B35-5990-4A22-9246-3EAB55A12994}" type="datetimeFigureOut">
              <a:rPr lang="da-DK" smtClean="0"/>
              <a:t>22-11-2023</a:t>
            </a:fld>
            <a:endParaRPr lang="da-DK"/>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a-DK"/>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a-DK"/>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41AB761-37ED-4EFA-99FC-D346B55B115C}" type="slidenum">
              <a:rPr lang="da-DK" smtClean="0"/>
              <a:t>‹#›</a:t>
            </a:fld>
            <a:endParaRPr lang="da-DK"/>
          </a:p>
        </p:txBody>
      </p:sp>
    </p:spTree>
    <p:extLst>
      <p:ext uri="{BB962C8B-B14F-4D97-AF65-F5344CB8AC3E}">
        <p14:creationId xmlns:p14="http://schemas.microsoft.com/office/powerpoint/2010/main" val="40339032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blog.infernored.com/securing-web-apis-with-api-keys/"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smtClean="0"/>
              <a:t>Nordpool</a:t>
            </a:r>
            <a:r>
              <a:rPr lang="en-US" dirty="0" smtClean="0"/>
              <a:t> is a service, which provides electricity prices. Electricity Maps is a service, which provides a</a:t>
            </a:r>
            <a:r>
              <a:rPr lang="en-US" baseline="0" dirty="0" smtClean="0"/>
              <a:t> breakdown of electricity sources (wind, solar, coal, nuclear, etc.).</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The companies ‘Watts’, ‘OK’ and ‘</a:t>
            </a:r>
            <a:r>
              <a:rPr lang="en-US" baseline="0" dirty="0" err="1" smtClean="0"/>
              <a:t>Norlys</a:t>
            </a:r>
            <a:r>
              <a:rPr lang="en-US" baseline="0" dirty="0" smtClean="0"/>
              <a:t>’ each has an app, that show this information. They subscribe to the </a:t>
            </a:r>
            <a:r>
              <a:rPr lang="en-US" baseline="0" dirty="0" err="1" smtClean="0"/>
              <a:t>Nordpool</a:t>
            </a:r>
            <a:r>
              <a:rPr lang="en-US" baseline="0" dirty="0" smtClean="0"/>
              <a:t> and Electricity Map services and their </a:t>
            </a:r>
            <a:r>
              <a:rPr lang="en-US" baseline="0" dirty="0" err="1" smtClean="0"/>
              <a:t>backends</a:t>
            </a:r>
            <a:r>
              <a:rPr lang="en-US" baseline="0" dirty="0" smtClean="0"/>
              <a:t> integrate to the same REST API.</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The </a:t>
            </a:r>
            <a:r>
              <a:rPr lang="en-US" baseline="0" dirty="0" err="1" smtClean="0"/>
              <a:t>Norlys</a:t>
            </a:r>
            <a:r>
              <a:rPr lang="en-US" baseline="0" dirty="0" smtClean="0"/>
              <a:t> backend provides data to both their app and the norlys.dk website.</a:t>
            </a:r>
            <a:endParaRPr lang="da-DK" dirty="0" smtClean="0"/>
          </a:p>
          <a:p>
            <a:endParaRPr lang="da-DK" dirty="0"/>
          </a:p>
        </p:txBody>
      </p:sp>
      <p:sp>
        <p:nvSpPr>
          <p:cNvPr id="4" name="Slide Number Placeholder 3"/>
          <p:cNvSpPr>
            <a:spLocks noGrp="1"/>
          </p:cNvSpPr>
          <p:nvPr>
            <p:ph type="sldNum" sz="quarter" idx="10"/>
          </p:nvPr>
        </p:nvSpPr>
        <p:spPr/>
        <p:txBody>
          <a:bodyPr/>
          <a:lstStyle/>
          <a:p>
            <a:fld id="{E41AB761-37ED-4EFA-99FC-D346B55B115C}" type="slidenum">
              <a:rPr lang="da-DK" smtClean="0"/>
              <a:t>3</a:t>
            </a:fld>
            <a:endParaRPr lang="da-DK"/>
          </a:p>
        </p:txBody>
      </p:sp>
    </p:spTree>
    <p:extLst>
      <p:ext uri="{BB962C8B-B14F-4D97-AF65-F5344CB8AC3E}">
        <p14:creationId xmlns:p14="http://schemas.microsoft.com/office/powerpoint/2010/main" val="22512883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will use Postman, which</a:t>
            </a:r>
            <a:r>
              <a:rPr lang="en-US" baseline="0" dirty="0" smtClean="0"/>
              <a:t> is very common in the industry.</a:t>
            </a:r>
            <a:endParaRPr lang="da-DK" dirty="0"/>
          </a:p>
        </p:txBody>
      </p:sp>
      <p:sp>
        <p:nvSpPr>
          <p:cNvPr id="4" name="Slide Number Placeholder 3"/>
          <p:cNvSpPr>
            <a:spLocks noGrp="1"/>
          </p:cNvSpPr>
          <p:nvPr>
            <p:ph type="sldNum" sz="quarter" idx="10"/>
          </p:nvPr>
        </p:nvSpPr>
        <p:spPr/>
        <p:txBody>
          <a:bodyPr/>
          <a:lstStyle/>
          <a:p>
            <a:fld id="{E41AB761-37ED-4EFA-99FC-D346B55B115C}" type="slidenum">
              <a:rPr lang="da-DK" smtClean="0"/>
              <a:t>20</a:t>
            </a:fld>
            <a:endParaRPr lang="da-DK"/>
          </a:p>
        </p:txBody>
      </p:sp>
    </p:spTree>
    <p:extLst>
      <p:ext uri="{BB962C8B-B14F-4D97-AF65-F5344CB8AC3E}">
        <p14:creationId xmlns:p14="http://schemas.microsoft.com/office/powerpoint/2010/main" val="35045420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dirty="0"/>
          </a:p>
        </p:txBody>
      </p:sp>
      <p:sp>
        <p:nvSpPr>
          <p:cNvPr id="4" name="Slide Number Placeholder 3"/>
          <p:cNvSpPr>
            <a:spLocks noGrp="1"/>
          </p:cNvSpPr>
          <p:nvPr>
            <p:ph type="sldNum" sz="quarter" idx="10"/>
          </p:nvPr>
        </p:nvSpPr>
        <p:spPr/>
        <p:txBody>
          <a:bodyPr/>
          <a:lstStyle/>
          <a:p>
            <a:fld id="{E41AB761-37ED-4EFA-99FC-D346B55B115C}" type="slidenum">
              <a:rPr lang="da-DK" smtClean="0"/>
              <a:t>21</a:t>
            </a:fld>
            <a:endParaRPr lang="da-DK"/>
          </a:p>
        </p:txBody>
      </p:sp>
    </p:spTree>
    <p:extLst>
      <p:ext uri="{BB962C8B-B14F-4D97-AF65-F5344CB8AC3E}">
        <p14:creationId xmlns:p14="http://schemas.microsoft.com/office/powerpoint/2010/main" val="29727240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dirty="0"/>
          </a:p>
        </p:txBody>
      </p:sp>
      <p:sp>
        <p:nvSpPr>
          <p:cNvPr id="4" name="Slide Number Placeholder 3"/>
          <p:cNvSpPr>
            <a:spLocks noGrp="1"/>
          </p:cNvSpPr>
          <p:nvPr>
            <p:ph type="sldNum" sz="quarter" idx="10"/>
          </p:nvPr>
        </p:nvSpPr>
        <p:spPr/>
        <p:txBody>
          <a:bodyPr/>
          <a:lstStyle/>
          <a:p>
            <a:fld id="{E41AB761-37ED-4EFA-99FC-D346B55B115C}" type="slidenum">
              <a:rPr lang="da-DK" smtClean="0"/>
              <a:t>25</a:t>
            </a:fld>
            <a:endParaRPr lang="da-DK"/>
          </a:p>
        </p:txBody>
      </p:sp>
    </p:spTree>
    <p:extLst>
      <p:ext uri="{BB962C8B-B14F-4D97-AF65-F5344CB8AC3E}">
        <p14:creationId xmlns:p14="http://schemas.microsoft.com/office/powerpoint/2010/main" val="33994063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dirty="0"/>
          </a:p>
        </p:txBody>
      </p:sp>
      <p:sp>
        <p:nvSpPr>
          <p:cNvPr id="4" name="Slide Number Placeholder 3"/>
          <p:cNvSpPr>
            <a:spLocks noGrp="1"/>
          </p:cNvSpPr>
          <p:nvPr>
            <p:ph type="sldNum" sz="quarter" idx="10"/>
          </p:nvPr>
        </p:nvSpPr>
        <p:spPr/>
        <p:txBody>
          <a:bodyPr/>
          <a:lstStyle/>
          <a:p>
            <a:fld id="{E41AB761-37ED-4EFA-99FC-D346B55B115C}" type="slidenum">
              <a:rPr lang="da-DK" smtClean="0"/>
              <a:t>26</a:t>
            </a:fld>
            <a:endParaRPr lang="da-DK"/>
          </a:p>
        </p:txBody>
      </p:sp>
    </p:spTree>
    <p:extLst>
      <p:ext uri="{BB962C8B-B14F-4D97-AF65-F5344CB8AC3E}">
        <p14:creationId xmlns:p14="http://schemas.microsoft.com/office/powerpoint/2010/main" val="30394443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dirty="0"/>
          </a:p>
        </p:txBody>
      </p:sp>
      <p:sp>
        <p:nvSpPr>
          <p:cNvPr id="4" name="Slide Number Placeholder 3"/>
          <p:cNvSpPr>
            <a:spLocks noGrp="1"/>
          </p:cNvSpPr>
          <p:nvPr>
            <p:ph type="sldNum" sz="quarter" idx="10"/>
          </p:nvPr>
        </p:nvSpPr>
        <p:spPr/>
        <p:txBody>
          <a:bodyPr/>
          <a:lstStyle/>
          <a:p>
            <a:fld id="{E41AB761-37ED-4EFA-99FC-D346B55B115C}" type="slidenum">
              <a:rPr lang="da-DK" smtClean="0"/>
              <a:t>27</a:t>
            </a:fld>
            <a:endParaRPr lang="da-DK"/>
          </a:p>
        </p:txBody>
      </p:sp>
    </p:spTree>
    <p:extLst>
      <p:ext uri="{BB962C8B-B14F-4D97-AF65-F5344CB8AC3E}">
        <p14:creationId xmlns:p14="http://schemas.microsoft.com/office/powerpoint/2010/main" val="27741449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baseline="0" dirty="0"/>
          </a:p>
        </p:txBody>
      </p:sp>
      <p:sp>
        <p:nvSpPr>
          <p:cNvPr id="4" name="Slide Number Placeholder 3"/>
          <p:cNvSpPr>
            <a:spLocks noGrp="1"/>
          </p:cNvSpPr>
          <p:nvPr>
            <p:ph type="sldNum" sz="quarter" idx="10"/>
          </p:nvPr>
        </p:nvSpPr>
        <p:spPr/>
        <p:txBody>
          <a:bodyPr/>
          <a:lstStyle/>
          <a:p>
            <a:fld id="{E41AB761-37ED-4EFA-99FC-D346B55B115C}" type="slidenum">
              <a:rPr lang="da-DK" smtClean="0"/>
              <a:t>4</a:t>
            </a:fld>
            <a:endParaRPr lang="da-DK"/>
          </a:p>
        </p:txBody>
      </p:sp>
    </p:spTree>
    <p:extLst>
      <p:ext uri="{BB962C8B-B14F-4D97-AF65-F5344CB8AC3E}">
        <p14:creationId xmlns:p14="http://schemas.microsoft.com/office/powerpoint/2010/main" val="16843212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 this on whiteboard.</a:t>
            </a:r>
            <a:endParaRPr lang="da-DK" dirty="0"/>
          </a:p>
        </p:txBody>
      </p:sp>
      <p:sp>
        <p:nvSpPr>
          <p:cNvPr id="4" name="Slide Number Placeholder 3"/>
          <p:cNvSpPr>
            <a:spLocks noGrp="1"/>
          </p:cNvSpPr>
          <p:nvPr>
            <p:ph type="sldNum" sz="quarter" idx="10"/>
          </p:nvPr>
        </p:nvSpPr>
        <p:spPr/>
        <p:txBody>
          <a:bodyPr/>
          <a:lstStyle/>
          <a:p>
            <a:fld id="{E41AB761-37ED-4EFA-99FC-D346B55B115C}" type="slidenum">
              <a:rPr lang="da-DK" smtClean="0"/>
              <a:t>9</a:t>
            </a:fld>
            <a:endParaRPr lang="da-DK"/>
          </a:p>
        </p:txBody>
      </p:sp>
    </p:spTree>
    <p:extLst>
      <p:ext uri="{BB962C8B-B14F-4D97-AF65-F5344CB8AC3E}">
        <p14:creationId xmlns:p14="http://schemas.microsoft.com/office/powerpoint/2010/main" val="25659626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dirty="0"/>
          </a:p>
        </p:txBody>
      </p:sp>
      <p:sp>
        <p:nvSpPr>
          <p:cNvPr id="4" name="Slide Number Placeholder 3"/>
          <p:cNvSpPr>
            <a:spLocks noGrp="1"/>
          </p:cNvSpPr>
          <p:nvPr>
            <p:ph type="sldNum" sz="quarter" idx="10"/>
          </p:nvPr>
        </p:nvSpPr>
        <p:spPr/>
        <p:txBody>
          <a:bodyPr/>
          <a:lstStyle/>
          <a:p>
            <a:fld id="{E41AB761-37ED-4EFA-99FC-D346B55B115C}" type="slidenum">
              <a:rPr lang="da-DK" smtClean="0"/>
              <a:t>10</a:t>
            </a:fld>
            <a:endParaRPr lang="da-DK"/>
          </a:p>
        </p:txBody>
      </p:sp>
    </p:spTree>
    <p:extLst>
      <p:ext uri="{BB962C8B-B14F-4D97-AF65-F5344CB8AC3E}">
        <p14:creationId xmlns:p14="http://schemas.microsoft.com/office/powerpoint/2010/main" val="30838855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dirty="0"/>
          </a:p>
        </p:txBody>
      </p:sp>
      <p:sp>
        <p:nvSpPr>
          <p:cNvPr id="4" name="Slide Number Placeholder 3"/>
          <p:cNvSpPr>
            <a:spLocks noGrp="1"/>
          </p:cNvSpPr>
          <p:nvPr>
            <p:ph type="sldNum" sz="quarter" idx="10"/>
          </p:nvPr>
        </p:nvSpPr>
        <p:spPr/>
        <p:txBody>
          <a:bodyPr/>
          <a:lstStyle/>
          <a:p>
            <a:fld id="{E41AB761-37ED-4EFA-99FC-D346B55B115C}" type="slidenum">
              <a:rPr lang="da-DK" smtClean="0"/>
              <a:t>11</a:t>
            </a:fld>
            <a:endParaRPr lang="da-DK"/>
          </a:p>
        </p:txBody>
      </p:sp>
    </p:spTree>
    <p:extLst>
      <p:ext uri="{BB962C8B-B14F-4D97-AF65-F5344CB8AC3E}">
        <p14:creationId xmlns:p14="http://schemas.microsoft.com/office/powerpoint/2010/main" val="31568405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dirty="0"/>
          </a:p>
        </p:txBody>
      </p:sp>
      <p:sp>
        <p:nvSpPr>
          <p:cNvPr id="4" name="Slide Number Placeholder 3"/>
          <p:cNvSpPr>
            <a:spLocks noGrp="1"/>
          </p:cNvSpPr>
          <p:nvPr>
            <p:ph type="sldNum" sz="quarter" idx="10"/>
          </p:nvPr>
        </p:nvSpPr>
        <p:spPr/>
        <p:txBody>
          <a:bodyPr/>
          <a:lstStyle/>
          <a:p>
            <a:fld id="{E41AB761-37ED-4EFA-99FC-D346B55B115C}" type="slidenum">
              <a:rPr lang="da-DK" smtClean="0"/>
              <a:t>12</a:t>
            </a:fld>
            <a:endParaRPr lang="da-DK"/>
          </a:p>
        </p:txBody>
      </p:sp>
    </p:spTree>
    <p:extLst>
      <p:ext uri="{BB962C8B-B14F-4D97-AF65-F5344CB8AC3E}">
        <p14:creationId xmlns:p14="http://schemas.microsoft.com/office/powerpoint/2010/main" val="21194325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dirty="0"/>
          </a:p>
        </p:txBody>
      </p:sp>
      <p:sp>
        <p:nvSpPr>
          <p:cNvPr id="4" name="Slide Number Placeholder 3"/>
          <p:cNvSpPr>
            <a:spLocks noGrp="1"/>
          </p:cNvSpPr>
          <p:nvPr>
            <p:ph type="sldNum" sz="quarter" idx="10"/>
          </p:nvPr>
        </p:nvSpPr>
        <p:spPr/>
        <p:txBody>
          <a:bodyPr/>
          <a:lstStyle/>
          <a:p>
            <a:fld id="{E41AB761-37ED-4EFA-99FC-D346B55B115C}" type="slidenum">
              <a:rPr lang="da-DK" smtClean="0"/>
              <a:t>14</a:t>
            </a:fld>
            <a:endParaRPr lang="da-DK"/>
          </a:p>
        </p:txBody>
      </p:sp>
    </p:spTree>
    <p:extLst>
      <p:ext uri="{BB962C8B-B14F-4D97-AF65-F5344CB8AC3E}">
        <p14:creationId xmlns:p14="http://schemas.microsoft.com/office/powerpoint/2010/main" val="18503904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dirty="0"/>
          </a:p>
        </p:txBody>
      </p:sp>
      <p:sp>
        <p:nvSpPr>
          <p:cNvPr id="4" name="Slide Number Placeholder 3"/>
          <p:cNvSpPr>
            <a:spLocks noGrp="1"/>
          </p:cNvSpPr>
          <p:nvPr>
            <p:ph type="sldNum" sz="quarter" idx="10"/>
          </p:nvPr>
        </p:nvSpPr>
        <p:spPr/>
        <p:txBody>
          <a:bodyPr/>
          <a:lstStyle/>
          <a:p>
            <a:fld id="{E41AB761-37ED-4EFA-99FC-D346B55B115C}" type="slidenum">
              <a:rPr lang="da-DK" smtClean="0"/>
              <a:t>15</a:t>
            </a:fld>
            <a:endParaRPr lang="da-DK"/>
          </a:p>
        </p:txBody>
      </p:sp>
    </p:spTree>
    <p:extLst>
      <p:ext uri="{BB962C8B-B14F-4D97-AF65-F5344CB8AC3E}">
        <p14:creationId xmlns:p14="http://schemas.microsoft.com/office/powerpoint/2010/main" val="34964259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The idea of API Keys is fairly standard with systems that offer an external API. They offer customers a way to connect to an API with credentials that are separate from their own.  More importantly API Keys offer limited access, a critical element of a good security model.  API Keys can't, for instance, log in to the site and create new API Keys, or manage users.  They can only perform the limited actions that the external Web API grants.  If the credentials become compromised, users can reject or delete them without affecting their own credentials.</a:t>
            </a:r>
            <a:endParaRPr lang="da-DK"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da-DK" dirty="0" smtClean="0">
                <a:latin typeface="Gill Sans MT" panose="020B0502020104020203" pitchFamily="34" charset="0"/>
                <a:hlinkClick r:id="rId3"/>
              </a:rPr>
              <a:t>https://blog.infernored.com/securing-web-apis-with-api-keys/</a:t>
            </a:r>
            <a:endParaRPr lang="da-DK" dirty="0" smtClean="0">
              <a:latin typeface="Gill Sans MT" panose="020B0502020104020203" pitchFamily="34" charset="0"/>
            </a:endParaRPr>
          </a:p>
          <a:p>
            <a:endParaRPr lang="en-US" dirty="0" smtClean="0"/>
          </a:p>
          <a:p>
            <a:endParaRPr lang="da-DK" dirty="0"/>
          </a:p>
        </p:txBody>
      </p:sp>
      <p:sp>
        <p:nvSpPr>
          <p:cNvPr id="4" name="Slide Number Placeholder 3"/>
          <p:cNvSpPr>
            <a:spLocks noGrp="1"/>
          </p:cNvSpPr>
          <p:nvPr>
            <p:ph type="sldNum" sz="quarter" idx="10"/>
          </p:nvPr>
        </p:nvSpPr>
        <p:spPr/>
        <p:txBody>
          <a:bodyPr/>
          <a:lstStyle/>
          <a:p>
            <a:fld id="{E41AB761-37ED-4EFA-99FC-D346B55B115C}" type="slidenum">
              <a:rPr lang="da-DK" smtClean="0"/>
              <a:t>18</a:t>
            </a:fld>
            <a:endParaRPr lang="da-DK"/>
          </a:p>
        </p:txBody>
      </p:sp>
    </p:spTree>
    <p:extLst>
      <p:ext uri="{BB962C8B-B14F-4D97-AF65-F5344CB8AC3E}">
        <p14:creationId xmlns:p14="http://schemas.microsoft.com/office/powerpoint/2010/main" val="402435050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a-DK"/>
          </a:p>
        </p:txBody>
      </p:sp>
      <p:sp>
        <p:nvSpPr>
          <p:cNvPr id="3" name="Footer Placeholder 2"/>
          <p:cNvSpPr>
            <a:spLocks noGrp="1"/>
          </p:cNvSpPr>
          <p:nvPr>
            <p:ph type="ftr" sz="quarter" idx="10"/>
          </p:nvPr>
        </p:nvSpPr>
        <p:spPr/>
        <p:txBody>
          <a:bodyPr/>
          <a:lstStyle/>
          <a:p>
            <a:endParaRPr lang="da-DK" dirty="0"/>
          </a:p>
        </p:txBody>
      </p:sp>
      <p:sp>
        <p:nvSpPr>
          <p:cNvPr id="4" name="Slide Number Placeholder 3"/>
          <p:cNvSpPr>
            <a:spLocks noGrp="1"/>
          </p:cNvSpPr>
          <p:nvPr>
            <p:ph type="sldNum" sz="quarter" idx="11"/>
          </p:nvPr>
        </p:nvSpPr>
        <p:spPr/>
        <p:txBody>
          <a:bodyPr/>
          <a:lstStyle/>
          <a:p>
            <a:fld id="{6784DCDB-1FCD-41A5-91F9-4E118556DFCB}" type="slidenum">
              <a:rPr lang="da-DK" smtClean="0"/>
              <a:t>‹#›</a:t>
            </a:fld>
            <a:endParaRPr lang="da-DK" dirty="0"/>
          </a:p>
        </p:txBody>
      </p:sp>
      <p:pic>
        <p:nvPicPr>
          <p:cNvPr id="7" name="Picture 6"/>
          <p:cNvPicPr>
            <a:picLocks noChangeAspect="1"/>
          </p:cNvPicPr>
          <p:nvPr userDrawn="1"/>
        </p:nvPicPr>
        <p:blipFill>
          <a:blip r:embed="rId2"/>
          <a:stretch>
            <a:fillRect/>
          </a:stretch>
        </p:blipFill>
        <p:spPr>
          <a:xfrm>
            <a:off x="0" y="5326"/>
            <a:ext cx="12192000" cy="6858001"/>
          </a:xfrm>
          <a:prstGeom prst="rect">
            <a:avLst/>
          </a:prstGeom>
        </p:spPr>
      </p:pic>
      <p:sp>
        <p:nvSpPr>
          <p:cNvPr id="12" name="Text Placeholder 3"/>
          <p:cNvSpPr txBox="1">
            <a:spLocks noGrp="1"/>
          </p:cNvSpPr>
          <p:nvPr>
            <p:ph type="body" idx="4294967295" hasCustomPrompt="1"/>
          </p:nvPr>
        </p:nvSpPr>
        <p:spPr>
          <a:xfrm>
            <a:off x="985842" y="3715426"/>
            <a:ext cx="7161215" cy="1746083"/>
          </a:xfrm>
        </p:spPr>
        <p:txBody>
          <a:bodyPr/>
          <a:lstStyle>
            <a:lvl1pPr>
              <a:lnSpc>
                <a:spcPct val="101000"/>
              </a:lnSpc>
              <a:buNone/>
              <a:defRPr sz="2700">
                <a:solidFill>
                  <a:srgbClr val="FFFFFF"/>
                </a:solidFill>
              </a:defRPr>
            </a:lvl1pPr>
          </a:lstStyle>
          <a:p>
            <a:pPr lvl="0"/>
            <a:r>
              <a:rPr lang="en-GB" dirty="0"/>
              <a:t>Subtitle</a:t>
            </a:r>
          </a:p>
        </p:txBody>
      </p:sp>
      <p:pic>
        <p:nvPicPr>
          <p:cNvPr id="13" name="Au logo"/>
          <p:cNvPicPr>
            <a:picLocks noChangeAspect="1"/>
          </p:cNvPicPr>
          <p:nvPr userDrawn="1"/>
        </p:nvPicPr>
        <p:blipFill>
          <a:blip r:embed="rId3"/>
          <a:stretch>
            <a:fillRect/>
          </a:stretch>
        </p:blipFill>
        <p:spPr>
          <a:xfrm>
            <a:off x="302401" y="5997604"/>
            <a:ext cx="557564" cy="558003"/>
          </a:xfrm>
          <a:prstGeom prst="rect">
            <a:avLst/>
          </a:prstGeom>
          <a:noFill/>
          <a:ln cap="flat">
            <a:noFill/>
          </a:ln>
        </p:spPr>
      </p:pic>
      <p:sp>
        <p:nvSpPr>
          <p:cNvPr id="14" name="OFF_logo2Computed"/>
          <p:cNvSpPr txBox="1"/>
          <p:nvPr userDrawn="1"/>
        </p:nvSpPr>
        <p:spPr>
          <a:xfrm>
            <a:off x="971998" y="5997604"/>
            <a:ext cx="2350044" cy="676610"/>
          </a:xfrm>
          <a:prstGeom prst="rect">
            <a:avLst/>
          </a:prstGeom>
          <a:noFill/>
          <a:ln cap="flat">
            <a:noFill/>
          </a:ln>
        </p:spPr>
        <p:txBody>
          <a:bodyPr vert="horz" wrap="square" lIns="0" tIns="583204" rIns="0" bIns="0" anchor="t" anchorCtr="0" compatLnSpc="1">
            <a:spAutoFit/>
          </a:bodyPr>
          <a:lstStyle/>
          <a:p>
            <a:pPr marL="0" marR="0" lvl="0" indent="0" algn="l" defTabSz="914400" rtl="0" fontAlgn="auto" hangingPunct="1">
              <a:lnSpc>
                <a:spcPct val="95000"/>
              </a:lnSpc>
              <a:spcBef>
                <a:spcPts val="0"/>
              </a:spcBef>
              <a:spcAft>
                <a:spcPts val="0"/>
              </a:spcAft>
              <a:buNone/>
              <a:tabLst/>
              <a:defRPr sz="1800" b="0" i="0" u="none" strike="noStrike" kern="0" cap="none" spc="0" baseline="0">
                <a:solidFill>
                  <a:srgbClr val="000000"/>
                </a:solidFill>
                <a:uFillTx/>
              </a:defRPr>
            </a:pPr>
            <a:r>
              <a:rPr lang="en-GB" sz="600" b="0" i="0" u="none" strike="noStrike" kern="1200" cap="all" spc="40" baseline="0" dirty="0">
                <a:solidFill>
                  <a:srgbClr val="FFFFFF"/>
                </a:solidFill>
                <a:uFillTx/>
                <a:latin typeface="AU Passata Light" pitchFamily="34"/>
              </a:rPr>
              <a:t>Aarhus University School of Engineering</a:t>
            </a:r>
          </a:p>
        </p:txBody>
      </p:sp>
      <p:sp>
        <p:nvSpPr>
          <p:cNvPr id="16" name="OFF_logo1Computed"/>
          <p:cNvSpPr/>
          <p:nvPr userDrawn="1"/>
        </p:nvSpPr>
        <p:spPr>
          <a:xfrm>
            <a:off x="971998" y="5997604"/>
            <a:ext cx="64" cy="451119"/>
          </a:xfrm>
          <a:prstGeom prst="rect">
            <a:avLst/>
          </a:prstGeom>
          <a:noFill/>
          <a:ln cap="flat">
            <a:noFill/>
            <a:prstDash val="solid"/>
          </a:ln>
        </p:spPr>
        <p:txBody>
          <a:bodyPr vert="horz" wrap="none" lIns="0" tIns="309597" rIns="0" bIns="0" anchor="t" anchorCtr="0" compatLnSpc="1">
            <a:spAutoFit/>
          </a:bodyPr>
          <a:lstStyle/>
          <a:p>
            <a:pPr marL="0" marR="0" lvl="0" indent="0" algn="l"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GB" sz="1000" b="0" i="0" u="none" strike="noStrike" kern="1200" cap="all" spc="0" baseline="0" dirty="0">
                <a:solidFill>
                  <a:srgbClr val="FFFFFF"/>
                </a:solidFill>
                <a:uFillTx/>
                <a:latin typeface="AU Passata" pitchFamily="34"/>
              </a:rPr>
              <a:t>Aarhus University</a:t>
            </a:r>
          </a:p>
        </p:txBody>
      </p:sp>
      <p:pic>
        <p:nvPicPr>
          <p:cNvPr id="18" name="SecondaryLogo"/>
          <p:cNvPicPr>
            <a:picLocks noChangeAspect="1"/>
          </p:cNvPicPr>
          <p:nvPr userDrawn="1"/>
        </p:nvPicPr>
        <p:blipFill>
          <a:blip r:embed="rId4"/>
          <a:stretch>
            <a:fillRect/>
          </a:stretch>
        </p:blipFill>
        <p:spPr>
          <a:xfrm>
            <a:off x="10206002" y="5997604"/>
            <a:ext cx="1658236" cy="558003"/>
          </a:xfrm>
          <a:prstGeom prst="rect">
            <a:avLst/>
          </a:prstGeom>
          <a:noFill/>
          <a:ln cap="flat">
            <a:noFill/>
          </a:ln>
        </p:spPr>
      </p:pic>
      <p:sp>
        <p:nvSpPr>
          <p:cNvPr id="20" name="USR_Title"/>
          <p:cNvSpPr txBox="1"/>
          <p:nvPr userDrawn="1"/>
        </p:nvSpPr>
        <p:spPr>
          <a:xfrm>
            <a:off x="6240048" y="5997604"/>
            <a:ext cx="2982416" cy="684516"/>
          </a:xfrm>
          <a:prstGeom prst="rect">
            <a:avLst/>
          </a:prstGeom>
          <a:noFill/>
          <a:ln cap="flat">
            <a:noFill/>
          </a:ln>
        </p:spPr>
        <p:txBody>
          <a:bodyPr vert="horz" wrap="square" lIns="0" tIns="475204" rIns="0" bIns="0" anchor="t" anchorCtr="0" compatLnSpc="1">
            <a:spAutoFit/>
          </a:bodyPr>
          <a:lstStyle/>
          <a:p>
            <a:pPr marL="0" marR="0" lvl="0" indent="0" algn="l" defTabSz="914400" rtl="0" fontAlgn="auto" hangingPunct="1">
              <a:lnSpc>
                <a:spcPct val="95000"/>
              </a:lnSpc>
              <a:spcBef>
                <a:spcPts val="0"/>
              </a:spcBef>
              <a:spcAft>
                <a:spcPts val="0"/>
              </a:spcAft>
              <a:buNone/>
              <a:tabLst/>
              <a:defRPr sz="1800" b="0" i="0" u="none" strike="noStrike" kern="0" cap="none" spc="0" baseline="0">
                <a:solidFill>
                  <a:srgbClr val="000000"/>
                </a:solidFill>
                <a:uFillTx/>
              </a:defRPr>
            </a:pPr>
            <a:r>
              <a:rPr lang="en-GB" sz="700" b="0" i="0" u="none" strike="noStrike" kern="1200" cap="all" spc="0" baseline="0" dirty="0">
                <a:solidFill>
                  <a:srgbClr val="FFFFFF"/>
                </a:solidFill>
                <a:uFillTx/>
                <a:latin typeface="Gill Sans MT" panose="020B0502020104020203" pitchFamily="34" charset="0"/>
              </a:rPr>
              <a:t>Michael </a:t>
            </a:r>
            <a:r>
              <a:rPr lang="en-GB" sz="700" b="0" i="0" u="none" strike="noStrike" kern="1200" cap="all" spc="0" baseline="0" dirty="0" smtClean="0">
                <a:solidFill>
                  <a:srgbClr val="FFFFFF"/>
                </a:solidFill>
                <a:uFillTx/>
                <a:latin typeface="Gill Sans MT" panose="020B0502020104020203" pitchFamily="34" charset="0"/>
              </a:rPr>
              <a:t>Loft</a:t>
            </a:r>
            <a:endParaRPr lang="en-GB" sz="700" b="0" i="0" u="none" strike="noStrike" kern="1200" cap="all" spc="0" baseline="0" dirty="0">
              <a:solidFill>
                <a:srgbClr val="FFFFFF"/>
              </a:solidFill>
              <a:uFillTx/>
              <a:latin typeface="Gill Sans MT" panose="020B0502020104020203" pitchFamily="34" charset="0"/>
            </a:endParaRPr>
          </a:p>
          <a:p>
            <a:pPr marL="0" marR="0" lvl="0" indent="0" algn="l" defTabSz="914400" rtl="0" fontAlgn="auto" hangingPunct="1">
              <a:lnSpc>
                <a:spcPct val="95000"/>
              </a:lnSpc>
              <a:spcBef>
                <a:spcPts val="0"/>
              </a:spcBef>
              <a:spcAft>
                <a:spcPts val="0"/>
              </a:spcAft>
              <a:buNone/>
              <a:tabLst/>
              <a:defRPr sz="1800" b="0" i="0" u="none" strike="noStrike" kern="0" cap="none" spc="0" baseline="0">
                <a:solidFill>
                  <a:srgbClr val="000000"/>
                </a:solidFill>
                <a:uFillTx/>
              </a:defRPr>
            </a:pPr>
            <a:r>
              <a:rPr lang="en-GB" sz="700" b="0" i="0" u="none" strike="noStrike" kern="1200" cap="all" spc="0" baseline="0" dirty="0" smtClean="0">
                <a:solidFill>
                  <a:srgbClr val="FFFFFF"/>
                </a:solidFill>
                <a:uFillTx/>
                <a:latin typeface="Gill Sans MT" panose="020B0502020104020203" pitchFamily="34" charset="0"/>
              </a:rPr>
              <a:t>ml@ECE.au.dk</a:t>
            </a:r>
            <a:endParaRPr lang="en-GB" sz="700" b="0" i="0" u="none" strike="noStrike" kern="1200" cap="all" spc="0" baseline="0" dirty="0">
              <a:solidFill>
                <a:srgbClr val="FFFFFF"/>
              </a:solidFill>
              <a:uFillTx/>
              <a:latin typeface="Gill Sans MT" panose="020B0502020104020203" pitchFamily="34" charset="0"/>
            </a:endParaRPr>
          </a:p>
        </p:txBody>
      </p:sp>
      <p:sp>
        <p:nvSpPr>
          <p:cNvPr id="6" name="Text Placeholder 5"/>
          <p:cNvSpPr>
            <a:spLocks noGrp="1"/>
          </p:cNvSpPr>
          <p:nvPr>
            <p:ph type="body" sz="quarter" idx="12" hasCustomPrompt="1"/>
          </p:nvPr>
        </p:nvSpPr>
        <p:spPr>
          <a:xfrm>
            <a:off x="985842" y="1904999"/>
            <a:ext cx="9755188" cy="1274331"/>
          </a:xfrm>
        </p:spPr>
        <p:txBody>
          <a:bodyPr/>
          <a:lstStyle>
            <a:lvl1pPr marL="0" indent="0">
              <a:buFont typeface="Arial" panose="020B0604020202020204" pitchFamily="34" charset="0"/>
              <a:buNone/>
              <a:defRPr sz="44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Title</a:t>
            </a:r>
          </a:p>
        </p:txBody>
      </p:sp>
    </p:spTree>
    <p:extLst>
      <p:ext uri="{BB962C8B-B14F-4D97-AF65-F5344CB8AC3E}">
        <p14:creationId xmlns:p14="http://schemas.microsoft.com/office/powerpoint/2010/main" val="2528597618"/>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da-DK"/>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a-DK"/>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p:cNvSpPr>
            <a:spLocks noGrp="1"/>
          </p:cNvSpPr>
          <p:nvPr>
            <p:ph type="ftr" sz="quarter" idx="11"/>
          </p:nvPr>
        </p:nvSpPr>
        <p:spPr/>
        <p:txBody>
          <a:bodyPr/>
          <a:lstStyle/>
          <a:p>
            <a:endParaRPr lang="da-DK"/>
          </a:p>
        </p:txBody>
      </p:sp>
      <p:sp>
        <p:nvSpPr>
          <p:cNvPr id="7" name="Slide Number Placeholder 6"/>
          <p:cNvSpPr>
            <a:spLocks noGrp="1"/>
          </p:cNvSpPr>
          <p:nvPr>
            <p:ph type="sldNum" sz="quarter" idx="12"/>
          </p:nvPr>
        </p:nvSpPr>
        <p:spPr/>
        <p:txBody>
          <a:bodyPr/>
          <a:lstStyle/>
          <a:p>
            <a:fld id="{6784DCDB-1FCD-41A5-91F9-4E118556DFCB}" type="slidenum">
              <a:rPr lang="da-DK" smtClean="0"/>
              <a:t>‹#›</a:t>
            </a:fld>
            <a:endParaRPr lang="da-DK"/>
          </a:p>
        </p:txBody>
      </p:sp>
    </p:spTree>
    <p:extLst>
      <p:ext uri="{BB962C8B-B14F-4D97-AF65-F5344CB8AC3E}">
        <p14:creationId xmlns:p14="http://schemas.microsoft.com/office/powerpoint/2010/main" val="4882796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a-DK"/>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5" name="Footer Placeholder 4"/>
          <p:cNvSpPr>
            <a:spLocks noGrp="1"/>
          </p:cNvSpPr>
          <p:nvPr>
            <p:ph type="ftr" sz="quarter" idx="11"/>
          </p:nvPr>
        </p:nvSpPr>
        <p:spPr/>
        <p:txBody>
          <a:bodyPr/>
          <a:lstStyle/>
          <a:p>
            <a:endParaRPr lang="da-DK"/>
          </a:p>
        </p:txBody>
      </p:sp>
      <p:sp>
        <p:nvSpPr>
          <p:cNvPr id="6" name="Slide Number Placeholder 5"/>
          <p:cNvSpPr>
            <a:spLocks noGrp="1"/>
          </p:cNvSpPr>
          <p:nvPr>
            <p:ph type="sldNum" sz="quarter" idx="12"/>
          </p:nvPr>
        </p:nvSpPr>
        <p:spPr/>
        <p:txBody>
          <a:bodyPr/>
          <a:lstStyle/>
          <a:p>
            <a:fld id="{6784DCDB-1FCD-41A5-91F9-4E118556DFCB}" type="slidenum">
              <a:rPr lang="da-DK" smtClean="0"/>
              <a:t>‹#›</a:t>
            </a:fld>
            <a:endParaRPr lang="da-DK"/>
          </a:p>
        </p:txBody>
      </p:sp>
    </p:spTree>
    <p:extLst>
      <p:ext uri="{BB962C8B-B14F-4D97-AF65-F5344CB8AC3E}">
        <p14:creationId xmlns:p14="http://schemas.microsoft.com/office/powerpoint/2010/main" val="145153853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da-DK"/>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5" name="Footer Placeholder 4"/>
          <p:cNvSpPr>
            <a:spLocks noGrp="1"/>
          </p:cNvSpPr>
          <p:nvPr>
            <p:ph type="ftr" sz="quarter" idx="11"/>
          </p:nvPr>
        </p:nvSpPr>
        <p:spPr/>
        <p:txBody>
          <a:bodyPr/>
          <a:lstStyle/>
          <a:p>
            <a:endParaRPr lang="da-DK"/>
          </a:p>
        </p:txBody>
      </p:sp>
      <p:sp>
        <p:nvSpPr>
          <p:cNvPr id="6" name="Slide Number Placeholder 5"/>
          <p:cNvSpPr>
            <a:spLocks noGrp="1"/>
          </p:cNvSpPr>
          <p:nvPr>
            <p:ph type="sldNum" sz="quarter" idx="12"/>
          </p:nvPr>
        </p:nvSpPr>
        <p:spPr/>
        <p:txBody>
          <a:bodyPr/>
          <a:lstStyle/>
          <a:p>
            <a:fld id="{6784DCDB-1FCD-41A5-91F9-4E118556DFCB}" type="slidenum">
              <a:rPr lang="da-DK" smtClean="0"/>
              <a:t>‹#›</a:t>
            </a:fld>
            <a:endParaRPr lang="da-DK"/>
          </a:p>
        </p:txBody>
      </p:sp>
    </p:spTree>
    <p:extLst>
      <p:ext uri="{BB962C8B-B14F-4D97-AF65-F5344CB8AC3E}">
        <p14:creationId xmlns:p14="http://schemas.microsoft.com/office/powerpoint/2010/main" val="177160770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a-DK"/>
          </a:p>
        </p:txBody>
      </p:sp>
      <p:sp>
        <p:nvSpPr>
          <p:cNvPr id="3" name="Footer Placeholder 2"/>
          <p:cNvSpPr>
            <a:spLocks noGrp="1"/>
          </p:cNvSpPr>
          <p:nvPr>
            <p:ph type="ftr" sz="quarter" idx="10"/>
          </p:nvPr>
        </p:nvSpPr>
        <p:spPr/>
        <p:txBody>
          <a:bodyPr/>
          <a:lstStyle/>
          <a:p>
            <a:endParaRPr lang="da-DK" dirty="0"/>
          </a:p>
        </p:txBody>
      </p:sp>
      <p:sp>
        <p:nvSpPr>
          <p:cNvPr id="4" name="Slide Number Placeholder 3"/>
          <p:cNvSpPr>
            <a:spLocks noGrp="1"/>
          </p:cNvSpPr>
          <p:nvPr>
            <p:ph type="sldNum" sz="quarter" idx="11"/>
          </p:nvPr>
        </p:nvSpPr>
        <p:spPr/>
        <p:txBody>
          <a:bodyPr/>
          <a:lstStyle/>
          <a:p>
            <a:fld id="{6784DCDB-1FCD-41A5-91F9-4E118556DFCB}" type="slidenum">
              <a:rPr lang="da-DK" smtClean="0"/>
              <a:t>‹#›</a:t>
            </a:fld>
            <a:endParaRPr lang="da-DK" dirty="0"/>
          </a:p>
        </p:txBody>
      </p:sp>
      <p:pic>
        <p:nvPicPr>
          <p:cNvPr id="7" name="Picture 6"/>
          <p:cNvPicPr>
            <a:picLocks noChangeAspect="1"/>
          </p:cNvPicPr>
          <p:nvPr userDrawn="1"/>
        </p:nvPicPr>
        <p:blipFill>
          <a:blip r:embed="rId2"/>
          <a:stretch>
            <a:fillRect/>
          </a:stretch>
        </p:blipFill>
        <p:spPr>
          <a:xfrm>
            <a:off x="0" y="5326"/>
            <a:ext cx="12192000" cy="6858001"/>
          </a:xfrm>
          <a:prstGeom prst="rect">
            <a:avLst/>
          </a:prstGeom>
        </p:spPr>
      </p:pic>
      <p:pic>
        <p:nvPicPr>
          <p:cNvPr id="8" name="Logo white"/>
          <p:cNvPicPr>
            <a:picLocks noChangeAspect="1"/>
          </p:cNvPicPr>
          <p:nvPr userDrawn="1"/>
        </p:nvPicPr>
        <p:blipFill>
          <a:blip r:embed="rId3"/>
          <a:stretch>
            <a:fillRect/>
          </a:stretch>
        </p:blipFill>
        <p:spPr>
          <a:xfrm>
            <a:off x="3318266" y="2864714"/>
            <a:ext cx="2228401" cy="1116994"/>
          </a:xfrm>
          <a:prstGeom prst="rect">
            <a:avLst/>
          </a:prstGeom>
          <a:noFill/>
          <a:ln cap="flat">
            <a:noFill/>
          </a:ln>
        </p:spPr>
      </p:pic>
      <p:sp>
        <p:nvSpPr>
          <p:cNvPr id="9" name="LAN_AUWBreak"/>
          <p:cNvSpPr/>
          <p:nvPr userDrawn="1"/>
        </p:nvSpPr>
        <p:spPr>
          <a:xfrm>
            <a:off x="6022613" y="2804400"/>
            <a:ext cx="64" cy="757571"/>
          </a:xfrm>
          <a:prstGeom prst="rect">
            <a:avLst/>
          </a:prstGeom>
          <a:noFill/>
          <a:ln cap="flat">
            <a:noFill/>
            <a:prstDash val="solid"/>
          </a:ln>
        </p:spPr>
        <p:txBody>
          <a:bodyPr vert="horz" wrap="none" lIns="0" tIns="183602" rIns="0" bIns="0" anchor="t" anchorCtr="0" compatLnSpc="1">
            <a:spAutoFit/>
          </a:bodyPr>
          <a:lstStyle/>
          <a:p>
            <a:pPr marL="0" marR="0" lvl="0" indent="0" algn="l"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GB" sz="4000" b="0" i="0" u="none" strike="noStrike" kern="1200" cap="all" spc="0" baseline="0" dirty="0">
                <a:solidFill>
                  <a:srgbClr val="FFFFFF"/>
                </a:solidFill>
                <a:uFillTx/>
                <a:latin typeface="AU Passata" pitchFamily="34"/>
              </a:rPr>
              <a:t>Aarhus University</a:t>
            </a:r>
          </a:p>
        </p:txBody>
      </p:sp>
    </p:spTree>
    <p:extLst>
      <p:ext uri="{BB962C8B-B14F-4D97-AF65-F5344CB8AC3E}">
        <p14:creationId xmlns:p14="http://schemas.microsoft.com/office/powerpoint/2010/main" val="35477539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endParaRPr lang="da-DK"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da-DK"/>
          </a:p>
        </p:txBody>
      </p:sp>
      <p:sp>
        <p:nvSpPr>
          <p:cNvPr id="5" name="Footer Placeholder 4"/>
          <p:cNvSpPr>
            <a:spLocks noGrp="1"/>
          </p:cNvSpPr>
          <p:nvPr>
            <p:ph type="ftr" sz="quarter" idx="11"/>
          </p:nvPr>
        </p:nvSpPr>
        <p:spPr/>
        <p:txBody>
          <a:bodyPr/>
          <a:lstStyle/>
          <a:p>
            <a:endParaRPr lang="da-DK"/>
          </a:p>
        </p:txBody>
      </p:sp>
      <p:sp>
        <p:nvSpPr>
          <p:cNvPr id="6" name="Slide Number Placeholder 5"/>
          <p:cNvSpPr>
            <a:spLocks noGrp="1"/>
          </p:cNvSpPr>
          <p:nvPr>
            <p:ph type="sldNum" sz="quarter" idx="12"/>
          </p:nvPr>
        </p:nvSpPr>
        <p:spPr/>
        <p:txBody>
          <a:bodyPr/>
          <a:lstStyle/>
          <a:p>
            <a:fld id="{6784DCDB-1FCD-41A5-91F9-4E118556DFCB}" type="slidenum">
              <a:rPr lang="da-DK" smtClean="0"/>
              <a:t>‹#›</a:t>
            </a:fld>
            <a:endParaRPr lang="da-DK"/>
          </a:p>
        </p:txBody>
      </p:sp>
    </p:spTree>
    <p:extLst>
      <p:ext uri="{BB962C8B-B14F-4D97-AF65-F5344CB8AC3E}">
        <p14:creationId xmlns:p14="http://schemas.microsoft.com/office/powerpoint/2010/main" val="39333500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endParaRPr lang="da-DK"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5" name="Footer Placeholder 4"/>
          <p:cNvSpPr>
            <a:spLocks noGrp="1"/>
          </p:cNvSpPr>
          <p:nvPr>
            <p:ph type="ftr" sz="quarter" idx="11"/>
          </p:nvPr>
        </p:nvSpPr>
        <p:spPr/>
        <p:txBody>
          <a:bodyPr/>
          <a:lstStyle/>
          <a:p>
            <a:endParaRPr lang="da-DK"/>
          </a:p>
        </p:txBody>
      </p:sp>
      <p:sp>
        <p:nvSpPr>
          <p:cNvPr id="6" name="Slide Number Placeholder 5"/>
          <p:cNvSpPr>
            <a:spLocks noGrp="1"/>
          </p:cNvSpPr>
          <p:nvPr>
            <p:ph type="sldNum" sz="quarter" idx="12"/>
          </p:nvPr>
        </p:nvSpPr>
        <p:spPr/>
        <p:txBody>
          <a:bodyPr/>
          <a:lstStyle/>
          <a:p>
            <a:fld id="{6784DCDB-1FCD-41A5-91F9-4E118556DFCB}" type="slidenum">
              <a:rPr lang="da-DK" smtClean="0"/>
              <a:t>‹#›</a:t>
            </a:fld>
            <a:endParaRPr lang="da-DK"/>
          </a:p>
        </p:txBody>
      </p:sp>
    </p:spTree>
    <p:extLst>
      <p:ext uri="{BB962C8B-B14F-4D97-AF65-F5344CB8AC3E}">
        <p14:creationId xmlns:p14="http://schemas.microsoft.com/office/powerpoint/2010/main" val="1720267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da-DK"/>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5" name="Footer Placeholder 4"/>
          <p:cNvSpPr>
            <a:spLocks noGrp="1"/>
          </p:cNvSpPr>
          <p:nvPr>
            <p:ph type="ftr" sz="quarter" idx="11"/>
          </p:nvPr>
        </p:nvSpPr>
        <p:spPr/>
        <p:txBody>
          <a:bodyPr/>
          <a:lstStyle/>
          <a:p>
            <a:endParaRPr lang="da-DK"/>
          </a:p>
        </p:txBody>
      </p:sp>
      <p:sp>
        <p:nvSpPr>
          <p:cNvPr id="6" name="Slide Number Placeholder 5"/>
          <p:cNvSpPr>
            <a:spLocks noGrp="1"/>
          </p:cNvSpPr>
          <p:nvPr>
            <p:ph type="sldNum" sz="quarter" idx="12"/>
          </p:nvPr>
        </p:nvSpPr>
        <p:spPr/>
        <p:txBody>
          <a:bodyPr/>
          <a:lstStyle/>
          <a:p>
            <a:fld id="{6784DCDB-1FCD-41A5-91F9-4E118556DFCB}" type="slidenum">
              <a:rPr lang="da-DK" smtClean="0"/>
              <a:t>‹#›</a:t>
            </a:fld>
            <a:endParaRPr lang="da-DK"/>
          </a:p>
        </p:txBody>
      </p:sp>
    </p:spTree>
    <p:extLst>
      <p:ext uri="{BB962C8B-B14F-4D97-AF65-F5344CB8AC3E}">
        <p14:creationId xmlns:p14="http://schemas.microsoft.com/office/powerpoint/2010/main" val="34843966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a-DK"/>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6" name="Footer Placeholder 5"/>
          <p:cNvSpPr>
            <a:spLocks noGrp="1"/>
          </p:cNvSpPr>
          <p:nvPr>
            <p:ph type="ftr" sz="quarter" idx="11"/>
          </p:nvPr>
        </p:nvSpPr>
        <p:spPr/>
        <p:txBody>
          <a:bodyPr/>
          <a:lstStyle/>
          <a:p>
            <a:endParaRPr lang="da-DK"/>
          </a:p>
        </p:txBody>
      </p:sp>
      <p:sp>
        <p:nvSpPr>
          <p:cNvPr id="7" name="Slide Number Placeholder 6"/>
          <p:cNvSpPr>
            <a:spLocks noGrp="1"/>
          </p:cNvSpPr>
          <p:nvPr>
            <p:ph type="sldNum" sz="quarter" idx="12"/>
          </p:nvPr>
        </p:nvSpPr>
        <p:spPr/>
        <p:txBody>
          <a:bodyPr/>
          <a:lstStyle/>
          <a:p>
            <a:fld id="{6784DCDB-1FCD-41A5-91F9-4E118556DFCB}" type="slidenum">
              <a:rPr lang="da-DK" smtClean="0"/>
              <a:t>‹#›</a:t>
            </a:fld>
            <a:endParaRPr lang="da-DK"/>
          </a:p>
        </p:txBody>
      </p:sp>
    </p:spTree>
    <p:extLst>
      <p:ext uri="{BB962C8B-B14F-4D97-AF65-F5344CB8AC3E}">
        <p14:creationId xmlns:p14="http://schemas.microsoft.com/office/powerpoint/2010/main" val="11184745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da-DK"/>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8" name="Footer Placeholder 7"/>
          <p:cNvSpPr>
            <a:spLocks noGrp="1"/>
          </p:cNvSpPr>
          <p:nvPr>
            <p:ph type="ftr" sz="quarter" idx="11"/>
          </p:nvPr>
        </p:nvSpPr>
        <p:spPr/>
        <p:txBody>
          <a:bodyPr/>
          <a:lstStyle/>
          <a:p>
            <a:endParaRPr lang="da-DK"/>
          </a:p>
        </p:txBody>
      </p:sp>
      <p:sp>
        <p:nvSpPr>
          <p:cNvPr id="9" name="Slide Number Placeholder 8"/>
          <p:cNvSpPr>
            <a:spLocks noGrp="1"/>
          </p:cNvSpPr>
          <p:nvPr>
            <p:ph type="sldNum" sz="quarter" idx="12"/>
          </p:nvPr>
        </p:nvSpPr>
        <p:spPr/>
        <p:txBody>
          <a:bodyPr/>
          <a:lstStyle/>
          <a:p>
            <a:fld id="{6784DCDB-1FCD-41A5-91F9-4E118556DFCB}" type="slidenum">
              <a:rPr lang="da-DK" smtClean="0"/>
              <a:t>‹#›</a:t>
            </a:fld>
            <a:endParaRPr lang="da-DK"/>
          </a:p>
        </p:txBody>
      </p:sp>
    </p:spTree>
    <p:extLst>
      <p:ext uri="{BB962C8B-B14F-4D97-AF65-F5344CB8AC3E}">
        <p14:creationId xmlns:p14="http://schemas.microsoft.com/office/powerpoint/2010/main" val="5535006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a-DK"/>
          </a:p>
        </p:txBody>
      </p:sp>
      <p:sp>
        <p:nvSpPr>
          <p:cNvPr id="4" name="Footer Placeholder 3"/>
          <p:cNvSpPr>
            <a:spLocks noGrp="1"/>
          </p:cNvSpPr>
          <p:nvPr>
            <p:ph type="ftr" sz="quarter" idx="11"/>
          </p:nvPr>
        </p:nvSpPr>
        <p:spPr/>
        <p:txBody>
          <a:bodyPr/>
          <a:lstStyle/>
          <a:p>
            <a:endParaRPr lang="da-DK"/>
          </a:p>
        </p:txBody>
      </p:sp>
      <p:sp>
        <p:nvSpPr>
          <p:cNvPr id="5" name="Slide Number Placeholder 4"/>
          <p:cNvSpPr>
            <a:spLocks noGrp="1"/>
          </p:cNvSpPr>
          <p:nvPr>
            <p:ph type="sldNum" sz="quarter" idx="12"/>
          </p:nvPr>
        </p:nvSpPr>
        <p:spPr/>
        <p:txBody>
          <a:bodyPr/>
          <a:lstStyle/>
          <a:p>
            <a:fld id="{6784DCDB-1FCD-41A5-91F9-4E118556DFCB}" type="slidenum">
              <a:rPr lang="da-DK" smtClean="0"/>
              <a:t>‹#›</a:t>
            </a:fld>
            <a:endParaRPr lang="da-DK"/>
          </a:p>
        </p:txBody>
      </p:sp>
    </p:spTree>
    <p:extLst>
      <p:ext uri="{BB962C8B-B14F-4D97-AF65-F5344CB8AC3E}">
        <p14:creationId xmlns:p14="http://schemas.microsoft.com/office/powerpoint/2010/main" val="6805720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endParaRPr lang="da-DK"/>
          </a:p>
        </p:txBody>
      </p:sp>
      <p:sp>
        <p:nvSpPr>
          <p:cNvPr id="4" name="Slide Number Placeholder 3"/>
          <p:cNvSpPr>
            <a:spLocks noGrp="1"/>
          </p:cNvSpPr>
          <p:nvPr>
            <p:ph type="sldNum" sz="quarter" idx="12"/>
          </p:nvPr>
        </p:nvSpPr>
        <p:spPr/>
        <p:txBody>
          <a:bodyPr/>
          <a:lstStyle/>
          <a:p>
            <a:fld id="{6784DCDB-1FCD-41A5-91F9-4E118556DFCB}" type="slidenum">
              <a:rPr lang="da-DK" smtClean="0"/>
              <a:t>‹#›</a:t>
            </a:fld>
            <a:endParaRPr lang="da-DK"/>
          </a:p>
        </p:txBody>
      </p:sp>
    </p:spTree>
    <p:extLst>
      <p:ext uri="{BB962C8B-B14F-4D97-AF65-F5344CB8AC3E}">
        <p14:creationId xmlns:p14="http://schemas.microsoft.com/office/powerpoint/2010/main" val="11392357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da-DK"/>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p:cNvSpPr>
            <a:spLocks noGrp="1"/>
          </p:cNvSpPr>
          <p:nvPr>
            <p:ph type="ftr" sz="quarter" idx="11"/>
          </p:nvPr>
        </p:nvSpPr>
        <p:spPr/>
        <p:txBody>
          <a:bodyPr/>
          <a:lstStyle/>
          <a:p>
            <a:endParaRPr lang="da-DK"/>
          </a:p>
        </p:txBody>
      </p:sp>
      <p:sp>
        <p:nvSpPr>
          <p:cNvPr id="7" name="Slide Number Placeholder 6"/>
          <p:cNvSpPr>
            <a:spLocks noGrp="1"/>
          </p:cNvSpPr>
          <p:nvPr>
            <p:ph type="sldNum" sz="quarter" idx="12"/>
          </p:nvPr>
        </p:nvSpPr>
        <p:spPr/>
        <p:txBody>
          <a:bodyPr/>
          <a:lstStyle/>
          <a:p>
            <a:fld id="{6784DCDB-1FCD-41A5-91F9-4E118556DFCB}" type="slidenum">
              <a:rPr lang="da-DK" smtClean="0"/>
              <a:t>‹#›</a:t>
            </a:fld>
            <a:endParaRPr lang="da-DK"/>
          </a:p>
        </p:txBody>
      </p:sp>
    </p:spTree>
    <p:extLst>
      <p:ext uri="{BB962C8B-B14F-4D97-AF65-F5344CB8AC3E}">
        <p14:creationId xmlns:p14="http://schemas.microsoft.com/office/powerpoint/2010/main" val="8139834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6"/>
            <a:ext cx="10515600" cy="740106"/>
          </a:xfrm>
          <a:prstGeom prst="rect">
            <a:avLst/>
          </a:prstGeom>
        </p:spPr>
        <p:txBody>
          <a:bodyPr vert="horz" lIns="91440" tIns="45720" rIns="91440" bIns="45720" rtlCol="0" anchor="ctr">
            <a:normAutofit/>
          </a:bodyPr>
          <a:lstStyle/>
          <a:p>
            <a:r>
              <a:rPr lang="en-US" dirty="0"/>
              <a:t>Click to edit Master title style</a:t>
            </a:r>
            <a:endParaRPr lang="da-DK" dirty="0"/>
          </a:p>
        </p:txBody>
      </p:sp>
      <p:sp>
        <p:nvSpPr>
          <p:cNvPr id="3" name="Text Placeholder 2"/>
          <p:cNvSpPr>
            <a:spLocks noGrp="1"/>
          </p:cNvSpPr>
          <p:nvPr>
            <p:ph type="body" idx="1"/>
          </p:nvPr>
        </p:nvSpPr>
        <p:spPr>
          <a:xfrm>
            <a:off x="838200" y="1311965"/>
            <a:ext cx="10515600" cy="486499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da-DK"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a-DK"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784DCDB-1FCD-41A5-91F9-4E118556DFCB}" type="slidenum">
              <a:rPr lang="da-DK" smtClean="0"/>
              <a:t>‹#›</a:t>
            </a:fld>
            <a:endParaRPr lang="da-DK" dirty="0"/>
          </a:p>
        </p:txBody>
      </p:sp>
    </p:spTree>
    <p:extLst>
      <p:ext uri="{BB962C8B-B14F-4D97-AF65-F5344CB8AC3E}">
        <p14:creationId xmlns:p14="http://schemas.microsoft.com/office/powerpoint/2010/main" val="3288037750"/>
      </p:ext>
    </p:extLst>
  </p:cSld>
  <p:clrMap bg1="lt1" tx1="dk1" bg2="lt2" tx2="dk2" accent1="accent1" accent2="accent2" accent3="accent3" accent4="accent4" accent5="accent5" accent6="accent6" hlink="hlink" folHlink="folHlink"/>
  <p:sldLayoutIdLst>
    <p:sldLayoutId id="2147483661"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txStyles>
    <p:titleStyle>
      <a:lvl1pPr algn="l" defTabSz="914400" rtl="0" eaLnBrk="1" latinLnBrk="0" hangingPunct="1">
        <a:lnSpc>
          <a:spcPct val="90000"/>
        </a:lnSpc>
        <a:spcBef>
          <a:spcPct val="0"/>
        </a:spcBef>
        <a:buNone/>
        <a:defRPr sz="4400" kern="1200">
          <a:solidFill>
            <a:schemeClr val="tx1"/>
          </a:solidFill>
          <a:latin typeface="Gill Sans MT" panose="020B0502020104020203"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Gill Sans MT" panose="020B0502020104020203"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Gill Sans MT" panose="020B05020201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Gill Sans MT" panose="020B05020201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ill Sans MT" panose="020B05020201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ill Sans MT" panose="020B05020201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image" Target="../media/image10.png"/><Relationship Id="rId4" Type="http://schemas.openxmlformats.org/officeDocument/2006/relationships/hyperlink" Target="https://blog.infernored.com/securing-web-apis-with-api-keys/"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api.nasa.gov/" TargetMode="Externa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microsoft.com/office/2007/relationships/hdphoto" Target="../media/hdphoto1.wdp"/></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hyperlink" Target="http://wjreviews.com/reviews-cta/bonus.png" TargetMode="External"/><Relationship Id="rId2" Type="http://schemas.openxmlformats.org/officeDocument/2006/relationships/hyperlink" Target="http://stockmedia.cc/computing_technology/slides/DSD_8790.jpg" TargetMode="External"/><Relationship Id="rId1" Type="http://schemas.openxmlformats.org/officeDocument/2006/relationships/slideLayout" Target="../slideLayouts/slideLayout3.xml"/><Relationship Id="rId5" Type="http://schemas.openxmlformats.org/officeDocument/2006/relationships/hyperlink" Target="https://clipartix.com/laptop-clipart-image-19319/" TargetMode="External"/><Relationship Id="rId4" Type="http://schemas.openxmlformats.org/officeDocument/2006/relationships/hyperlink" Target="https://vectorified.com/download-image#iphone-icon-vector-2.png"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da-DK"/>
          </a:p>
        </p:txBody>
      </p:sp>
      <p:sp>
        <p:nvSpPr>
          <p:cNvPr id="3" name="Text Placeholder 2"/>
          <p:cNvSpPr>
            <a:spLocks noGrp="1"/>
          </p:cNvSpPr>
          <p:nvPr>
            <p:ph type="body" idx="4294967295"/>
          </p:nvPr>
        </p:nvSpPr>
        <p:spPr/>
        <p:txBody>
          <a:bodyPr/>
          <a:lstStyle/>
          <a:p>
            <a:endParaRPr lang="da-DK"/>
          </a:p>
        </p:txBody>
      </p:sp>
      <p:sp>
        <p:nvSpPr>
          <p:cNvPr id="7" name="Text Placeholder 6"/>
          <p:cNvSpPr>
            <a:spLocks noGrp="1"/>
          </p:cNvSpPr>
          <p:nvPr>
            <p:ph type="body" sz="quarter" idx="12"/>
          </p:nvPr>
        </p:nvSpPr>
        <p:spPr/>
        <p:txBody>
          <a:bodyPr/>
          <a:lstStyle/>
          <a:p>
            <a:r>
              <a:rPr lang="da-DK" dirty="0" smtClean="0"/>
              <a:t>REST</a:t>
            </a:r>
            <a:endParaRPr lang="da-DK" dirty="0"/>
          </a:p>
        </p:txBody>
      </p:sp>
    </p:spTree>
    <p:extLst>
      <p:ext uri="{BB962C8B-B14F-4D97-AF65-F5344CB8AC3E}">
        <p14:creationId xmlns:p14="http://schemas.microsoft.com/office/powerpoint/2010/main" val="162269983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a:t>CREATING</a:t>
            </a:r>
            <a:r>
              <a:rPr lang="da-DK" spc="-25" dirty="0"/>
              <a:t> </a:t>
            </a:r>
            <a:r>
              <a:rPr lang="da-DK" spc="-20" dirty="0"/>
              <a:t>URIS</a:t>
            </a:r>
            <a:endParaRPr lang="da-DK" dirty="0"/>
          </a:p>
        </p:txBody>
      </p:sp>
      <p:sp>
        <p:nvSpPr>
          <p:cNvPr id="3" name="Content Placeholder 2"/>
          <p:cNvSpPr>
            <a:spLocks noGrp="1"/>
          </p:cNvSpPr>
          <p:nvPr>
            <p:ph idx="1"/>
          </p:nvPr>
        </p:nvSpPr>
        <p:spPr>
          <a:xfrm>
            <a:off x="838200" y="1311965"/>
            <a:ext cx="10515600" cy="2892045"/>
          </a:xfrm>
        </p:spPr>
        <p:txBody>
          <a:bodyPr/>
          <a:lstStyle/>
          <a:p>
            <a:pPr marL="354965" indent="-342265">
              <a:lnSpc>
                <a:spcPct val="100000"/>
              </a:lnSpc>
              <a:spcBef>
                <a:spcPts val="700"/>
              </a:spcBef>
              <a:buFont typeface="Arial"/>
              <a:buChar char="•"/>
              <a:tabLst>
                <a:tab pos="354965" algn="l"/>
              </a:tabLst>
            </a:pPr>
            <a:r>
              <a:rPr lang="en-US" sz="2000" dirty="0">
                <a:latin typeface="AU Passata"/>
                <a:cs typeface="AU Passata"/>
              </a:rPr>
              <a:t>Should</a:t>
            </a:r>
            <a:r>
              <a:rPr lang="en-US" sz="2000" spc="-25" dirty="0">
                <a:latin typeface="AU Passata"/>
                <a:cs typeface="AU Passata"/>
              </a:rPr>
              <a:t> </a:t>
            </a:r>
            <a:r>
              <a:rPr lang="en-US" sz="2000" dirty="0">
                <a:latin typeface="AU Passata"/>
                <a:cs typeface="AU Passata"/>
              </a:rPr>
              <a:t>be</a:t>
            </a:r>
            <a:r>
              <a:rPr lang="en-US" sz="2000" spc="-15" dirty="0">
                <a:latin typeface="AU Passata"/>
                <a:cs typeface="AU Passata"/>
              </a:rPr>
              <a:t> </a:t>
            </a:r>
            <a:r>
              <a:rPr lang="en-US" sz="2000" b="1" dirty="0">
                <a:latin typeface="AU Passata"/>
                <a:cs typeface="AU Passata"/>
              </a:rPr>
              <a:t>nouns</a:t>
            </a:r>
            <a:r>
              <a:rPr lang="en-US" sz="2000" b="1" spc="-5" dirty="0">
                <a:latin typeface="AU Passata"/>
                <a:cs typeface="AU Passata"/>
              </a:rPr>
              <a:t> </a:t>
            </a:r>
            <a:r>
              <a:rPr lang="en-US" sz="2000" spc="-20" dirty="0">
                <a:latin typeface="AU Passata"/>
                <a:cs typeface="AU Passata"/>
              </a:rPr>
              <a:t>only</a:t>
            </a:r>
            <a:endParaRPr lang="en-US" sz="2000" dirty="0">
              <a:latin typeface="AU Passata"/>
              <a:cs typeface="AU Passata"/>
            </a:endParaRPr>
          </a:p>
          <a:p>
            <a:pPr marL="354965" indent="-342265">
              <a:lnSpc>
                <a:spcPct val="100000"/>
              </a:lnSpc>
              <a:spcBef>
                <a:spcPts val="600"/>
              </a:spcBef>
              <a:buFont typeface="Arial"/>
              <a:buChar char="•"/>
              <a:tabLst>
                <a:tab pos="354965" algn="l"/>
              </a:tabLst>
            </a:pPr>
            <a:r>
              <a:rPr lang="en-US" sz="2000" dirty="0">
                <a:latin typeface="AU Passata"/>
                <a:cs typeface="AU Passata"/>
              </a:rPr>
              <a:t>Resource</a:t>
            </a:r>
            <a:r>
              <a:rPr lang="en-US" sz="2000" spc="-25" dirty="0">
                <a:latin typeface="AU Passata"/>
                <a:cs typeface="AU Passata"/>
              </a:rPr>
              <a:t> </a:t>
            </a:r>
            <a:r>
              <a:rPr lang="en-US" sz="2000" dirty="0">
                <a:latin typeface="AU Passata"/>
                <a:cs typeface="AU Passata"/>
              </a:rPr>
              <a:t>normally</a:t>
            </a:r>
            <a:r>
              <a:rPr lang="en-US" sz="2000" spc="-10" dirty="0">
                <a:latin typeface="AU Passata"/>
                <a:cs typeface="AU Passata"/>
              </a:rPr>
              <a:t> </a:t>
            </a:r>
            <a:r>
              <a:rPr lang="en-US" sz="2000" dirty="0">
                <a:latin typeface="AU Passata"/>
                <a:cs typeface="AU Passata"/>
              </a:rPr>
              <a:t>in</a:t>
            </a:r>
            <a:r>
              <a:rPr lang="en-US" sz="2000" spc="-20" dirty="0">
                <a:latin typeface="AU Passata"/>
                <a:cs typeface="AU Passata"/>
              </a:rPr>
              <a:t> </a:t>
            </a:r>
            <a:r>
              <a:rPr lang="en-US" sz="2000" spc="-10" dirty="0">
                <a:latin typeface="AU Passata"/>
                <a:cs typeface="AU Passata"/>
              </a:rPr>
              <a:t>plural</a:t>
            </a:r>
            <a:endParaRPr lang="en-US" sz="2000" dirty="0">
              <a:latin typeface="AU Passata"/>
              <a:cs typeface="AU Passata"/>
            </a:endParaRPr>
          </a:p>
          <a:p>
            <a:pPr marL="786765" lvl="1" indent="-342900">
              <a:lnSpc>
                <a:spcPct val="100000"/>
              </a:lnSpc>
              <a:spcBef>
                <a:spcPts val="600"/>
              </a:spcBef>
              <a:buFont typeface="Arial"/>
              <a:buChar char="•"/>
              <a:tabLst>
                <a:tab pos="786765" algn="l"/>
              </a:tabLst>
            </a:pPr>
            <a:r>
              <a:rPr lang="en-US" sz="2000" dirty="0">
                <a:latin typeface="AU Passata"/>
                <a:cs typeface="AU Passata"/>
              </a:rPr>
              <a:t>And</a:t>
            </a:r>
            <a:r>
              <a:rPr lang="en-US" sz="2000" spc="-20" dirty="0">
                <a:latin typeface="AU Passata"/>
                <a:cs typeface="AU Passata"/>
              </a:rPr>
              <a:t> </a:t>
            </a:r>
            <a:r>
              <a:rPr lang="en-US" sz="2000" dirty="0">
                <a:latin typeface="AU Passata"/>
                <a:cs typeface="AU Passata"/>
              </a:rPr>
              <a:t>{id}</a:t>
            </a:r>
            <a:r>
              <a:rPr lang="en-US" sz="2000" spc="-15" dirty="0">
                <a:latin typeface="AU Passata"/>
                <a:cs typeface="AU Passata"/>
              </a:rPr>
              <a:t> </a:t>
            </a:r>
            <a:r>
              <a:rPr lang="en-US" sz="2000" dirty="0">
                <a:latin typeface="AU Passata"/>
                <a:cs typeface="AU Passata"/>
              </a:rPr>
              <a:t>to</a:t>
            </a:r>
            <a:r>
              <a:rPr lang="en-US" sz="2000" spc="-20" dirty="0">
                <a:latin typeface="AU Passata"/>
                <a:cs typeface="AU Passata"/>
              </a:rPr>
              <a:t> </a:t>
            </a:r>
            <a:r>
              <a:rPr lang="en-US" sz="2000" dirty="0">
                <a:latin typeface="AU Passata"/>
                <a:cs typeface="AU Passata"/>
              </a:rPr>
              <a:t>select</a:t>
            </a:r>
            <a:r>
              <a:rPr lang="en-US" sz="2000" spc="-15" dirty="0">
                <a:latin typeface="AU Passata"/>
                <a:cs typeface="AU Passata"/>
              </a:rPr>
              <a:t> </a:t>
            </a:r>
            <a:r>
              <a:rPr lang="en-US" sz="2000" spc="-10" dirty="0">
                <a:latin typeface="AU Passata"/>
                <a:cs typeface="AU Passata"/>
              </a:rPr>
              <a:t>specific</a:t>
            </a:r>
            <a:endParaRPr lang="en-US" sz="2000" dirty="0">
              <a:latin typeface="AU Passata"/>
              <a:cs typeface="AU Passata"/>
            </a:endParaRPr>
          </a:p>
          <a:p>
            <a:pPr marL="786765" lvl="1" indent="-342900">
              <a:lnSpc>
                <a:spcPct val="100000"/>
              </a:lnSpc>
              <a:spcBef>
                <a:spcPts val="480"/>
              </a:spcBef>
              <a:buFont typeface="Arial"/>
              <a:buChar char="•"/>
              <a:tabLst>
                <a:tab pos="786765" algn="l"/>
              </a:tabLst>
            </a:pPr>
            <a:r>
              <a:rPr lang="en-US" sz="2000" dirty="0">
                <a:latin typeface="Consolas"/>
                <a:cs typeface="Consolas"/>
              </a:rPr>
              <a:t>/patients</a:t>
            </a:r>
            <a:r>
              <a:rPr lang="en-US" sz="2000" spc="-625" dirty="0">
                <a:latin typeface="Consolas"/>
                <a:cs typeface="Consolas"/>
              </a:rPr>
              <a:t> </a:t>
            </a:r>
            <a:r>
              <a:rPr lang="en-US" sz="2000" dirty="0">
                <a:latin typeface="AU Passata"/>
                <a:cs typeface="AU Passata"/>
              </a:rPr>
              <a:t>vs</a:t>
            </a:r>
            <a:r>
              <a:rPr lang="en-US" sz="2000" spc="-10" dirty="0">
                <a:latin typeface="AU Passata"/>
                <a:cs typeface="AU Passata"/>
              </a:rPr>
              <a:t> </a:t>
            </a:r>
            <a:r>
              <a:rPr lang="en-US" sz="2000" spc="-10" dirty="0">
                <a:latin typeface="Consolas"/>
                <a:cs typeface="Consolas"/>
              </a:rPr>
              <a:t>/patients/{</a:t>
            </a:r>
            <a:r>
              <a:rPr lang="en-US" sz="2000" spc="-10" dirty="0" err="1">
                <a:latin typeface="Consolas"/>
                <a:cs typeface="Consolas"/>
              </a:rPr>
              <a:t>cpr</a:t>
            </a:r>
            <a:r>
              <a:rPr lang="en-US" sz="2000" spc="-10" dirty="0">
                <a:latin typeface="Consolas"/>
                <a:cs typeface="Consolas"/>
              </a:rPr>
              <a:t>}</a:t>
            </a:r>
            <a:endParaRPr lang="en-US" sz="2000" dirty="0">
              <a:latin typeface="Consolas"/>
              <a:cs typeface="Consolas"/>
            </a:endParaRPr>
          </a:p>
          <a:p>
            <a:pPr marL="354965" indent="-342265">
              <a:lnSpc>
                <a:spcPct val="100000"/>
              </a:lnSpc>
              <a:spcBef>
                <a:spcPts val="600"/>
              </a:spcBef>
              <a:buFont typeface="Arial"/>
              <a:buChar char="•"/>
              <a:tabLst>
                <a:tab pos="354965" algn="l"/>
              </a:tabLst>
            </a:pPr>
            <a:r>
              <a:rPr lang="en-US" sz="2000" spc="-10" dirty="0">
                <a:latin typeface="AU Passata"/>
                <a:cs typeface="AU Passata"/>
              </a:rPr>
              <a:t>Sub-</a:t>
            </a:r>
            <a:r>
              <a:rPr lang="en-US" sz="2000" dirty="0">
                <a:latin typeface="AU Passata"/>
                <a:cs typeface="AU Passata"/>
              </a:rPr>
              <a:t>collections</a:t>
            </a:r>
            <a:r>
              <a:rPr lang="en-US" sz="2000" spc="-40" dirty="0">
                <a:latin typeface="AU Passata"/>
                <a:cs typeface="AU Passata"/>
              </a:rPr>
              <a:t> </a:t>
            </a:r>
            <a:r>
              <a:rPr lang="en-US" sz="2000" dirty="0">
                <a:latin typeface="AU Passata"/>
                <a:cs typeface="AU Passata"/>
              </a:rPr>
              <a:t>can</a:t>
            </a:r>
            <a:r>
              <a:rPr lang="en-US" sz="2000" spc="-25" dirty="0">
                <a:latin typeface="AU Passata"/>
                <a:cs typeface="AU Passata"/>
              </a:rPr>
              <a:t> </a:t>
            </a:r>
            <a:r>
              <a:rPr lang="en-US" sz="2000" dirty="0">
                <a:latin typeface="AU Passata"/>
                <a:cs typeface="AU Passata"/>
              </a:rPr>
              <a:t>be</a:t>
            </a:r>
            <a:r>
              <a:rPr lang="en-US" sz="2000" spc="-25" dirty="0">
                <a:latin typeface="AU Passata"/>
                <a:cs typeface="AU Passata"/>
              </a:rPr>
              <a:t> </a:t>
            </a:r>
            <a:r>
              <a:rPr lang="en-US" sz="2000" dirty="0">
                <a:latin typeface="AU Passata"/>
                <a:cs typeface="AU Passata"/>
              </a:rPr>
              <a:t>specified</a:t>
            </a:r>
            <a:r>
              <a:rPr lang="en-US" sz="2000" spc="-25" dirty="0">
                <a:latin typeface="AU Passata"/>
                <a:cs typeface="AU Passata"/>
              </a:rPr>
              <a:t> </a:t>
            </a:r>
            <a:r>
              <a:rPr lang="en-US" sz="2000" dirty="0">
                <a:latin typeface="AU Passata"/>
                <a:cs typeface="AU Passata"/>
              </a:rPr>
              <a:t>in</a:t>
            </a:r>
            <a:r>
              <a:rPr lang="en-US" sz="2000" spc="-30" dirty="0">
                <a:latin typeface="AU Passata"/>
                <a:cs typeface="AU Passata"/>
              </a:rPr>
              <a:t> </a:t>
            </a:r>
            <a:r>
              <a:rPr lang="en-US" sz="2000" dirty="0">
                <a:latin typeface="AU Passata"/>
                <a:cs typeface="AU Passata"/>
              </a:rPr>
              <a:t>URL</a:t>
            </a:r>
            <a:r>
              <a:rPr lang="en-US" sz="2000" spc="-15" dirty="0">
                <a:latin typeface="AU Passata"/>
                <a:cs typeface="AU Passata"/>
              </a:rPr>
              <a:t> </a:t>
            </a:r>
            <a:r>
              <a:rPr lang="en-US" sz="2000" dirty="0">
                <a:latin typeface="AU Passata"/>
                <a:cs typeface="AU Passata"/>
              </a:rPr>
              <a:t>by</a:t>
            </a:r>
            <a:r>
              <a:rPr lang="en-US" sz="2000" spc="-20" dirty="0">
                <a:latin typeface="AU Passata"/>
                <a:cs typeface="AU Passata"/>
              </a:rPr>
              <a:t> </a:t>
            </a:r>
            <a:r>
              <a:rPr lang="en-US" sz="2000" dirty="0">
                <a:latin typeface="AU Passata"/>
                <a:cs typeface="AU Passata"/>
              </a:rPr>
              <a:t>specifying</a:t>
            </a:r>
            <a:r>
              <a:rPr lang="en-US" sz="2000" spc="-25" dirty="0">
                <a:latin typeface="AU Passata"/>
                <a:cs typeface="AU Passata"/>
              </a:rPr>
              <a:t> </a:t>
            </a:r>
            <a:r>
              <a:rPr lang="en-US" sz="2000" dirty="0">
                <a:latin typeface="AU Passata"/>
                <a:cs typeface="AU Passata"/>
              </a:rPr>
              <a:t>collection</a:t>
            </a:r>
            <a:r>
              <a:rPr lang="en-US" sz="2000" spc="-25" dirty="0">
                <a:latin typeface="AU Passata"/>
                <a:cs typeface="AU Passata"/>
              </a:rPr>
              <a:t> URL</a:t>
            </a:r>
            <a:endParaRPr lang="en-US" sz="2000" dirty="0">
              <a:latin typeface="AU Passata"/>
              <a:cs typeface="AU Passata"/>
            </a:endParaRPr>
          </a:p>
          <a:p>
            <a:pPr marL="786765" lvl="1" indent="-342900">
              <a:lnSpc>
                <a:spcPct val="100000"/>
              </a:lnSpc>
              <a:spcBef>
                <a:spcPts val="600"/>
              </a:spcBef>
              <a:buFont typeface="Arial"/>
              <a:buChar char="•"/>
              <a:tabLst>
                <a:tab pos="786765" algn="l"/>
              </a:tabLst>
            </a:pPr>
            <a:r>
              <a:rPr lang="en-US" sz="2000" spc="-10" dirty="0">
                <a:latin typeface="Consolas"/>
                <a:cs typeface="Consolas"/>
              </a:rPr>
              <a:t>/patients/{id}/</a:t>
            </a:r>
            <a:r>
              <a:rPr lang="en-US" sz="2000" spc="-10" dirty="0">
                <a:latin typeface="AU Passata"/>
                <a:cs typeface="AU Passata"/>
              </a:rPr>
              <a:t>observations</a:t>
            </a:r>
            <a:endParaRPr lang="en-US" sz="2000" dirty="0">
              <a:latin typeface="AU Passata"/>
              <a:cs typeface="AU Passata"/>
            </a:endParaRPr>
          </a:p>
          <a:p>
            <a:endParaRPr lang="da-DK" dirty="0"/>
          </a:p>
        </p:txBody>
      </p:sp>
    </p:spTree>
    <p:extLst>
      <p:ext uri="{BB962C8B-B14F-4D97-AF65-F5344CB8AC3E}">
        <p14:creationId xmlns:p14="http://schemas.microsoft.com/office/powerpoint/2010/main" val="195422888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a:t>CREATING</a:t>
            </a:r>
            <a:r>
              <a:rPr lang="da-DK" spc="-25" dirty="0"/>
              <a:t> </a:t>
            </a:r>
            <a:r>
              <a:rPr lang="da-DK" spc="-20" dirty="0"/>
              <a:t>URIS</a:t>
            </a:r>
            <a:endParaRPr lang="da-DK" dirty="0"/>
          </a:p>
        </p:txBody>
      </p:sp>
      <p:sp>
        <p:nvSpPr>
          <p:cNvPr id="3" name="Content Placeholder 2"/>
          <p:cNvSpPr>
            <a:spLocks noGrp="1"/>
          </p:cNvSpPr>
          <p:nvPr>
            <p:ph idx="1"/>
          </p:nvPr>
        </p:nvSpPr>
        <p:spPr>
          <a:xfrm>
            <a:off x="838200" y="1311965"/>
            <a:ext cx="10515600" cy="2892045"/>
          </a:xfrm>
        </p:spPr>
        <p:txBody>
          <a:bodyPr/>
          <a:lstStyle/>
          <a:p>
            <a:pPr marL="354965" indent="-342265">
              <a:lnSpc>
                <a:spcPct val="100000"/>
              </a:lnSpc>
              <a:spcBef>
                <a:spcPts val="700"/>
              </a:spcBef>
              <a:buFont typeface="Arial"/>
              <a:buChar char="•"/>
              <a:tabLst>
                <a:tab pos="354965" algn="l"/>
              </a:tabLst>
            </a:pPr>
            <a:r>
              <a:rPr lang="en-US" sz="2000" dirty="0">
                <a:latin typeface="AU Passata"/>
                <a:cs typeface="AU Passata"/>
              </a:rPr>
              <a:t>Should</a:t>
            </a:r>
            <a:r>
              <a:rPr lang="en-US" sz="2000" spc="-25" dirty="0">
                <a:latin typeface="AU Passata"/>
                <a:cs typeface="AU Passata"/>
              </a:rPr>
              <a:t> </a:t>
            </a:r>
            <a:r>
              <a:rPr lang="en-US" sz="2000" dirty="0">
                <a:latin typeface="AU Passata"/>
                <a:cs typeface="AU Passata"/>
              </a:rPr>
              <a:t>be</a:t>
            </a:r>
            <a:r>
              <a:rPr lang="en-US" sz="2000" spc="-15" dirty="0">
                <a:latin typeface="AU Passata"/>
                <a:cs typeface="AU Passata"/>
              </a:rPr>
              <a:t> </a:t>
            </a:r>
            <a:r>
              <a:rPr lang="en-US" sz="2000" b="1" dirty="0">
                <a:latin typeface="AU Passata"/>
                <a:cs typeface="AU Passata"/>
              </a:rPr>
              <a:t>nouns</a:t>
            </a:r>
            <a:r>
              <a:rPr lang="en-US" sz="2000" b="1" spc="-5" dirty="0">
                <a:latin typeface="AU Passata"/>
                <a:cs typeface="AU Passata"/>
              </a:rPr>
              <a:t> </a:t>
            </a:r>
            <a:r>
              <a:rPr lang="en-US" sz="2000" spc="-20" dirty="0">
                <a:latin typeface="AU Passata"/>
                <a:cs typeface="AU Passata"/>
              </a:rPr>
              <a:t>only</a:t>
            </a:r>
            <a:endParaRPr lang="en-US" sz="2000" dirty="0">
              <a:latin typeface="AU Passata"/>
              <a:cs typeface="AU Passata"/>
            </a:endParaRPr>
          </a:p>
          <a:p>
            <a:pPr marL="354965" indent="-342265">
              <a:lnSpc>
                <a:spcPct val="100000"/>
              </a:lnSpc>
              <a:spcBef>
                <a:spcPts val="600"/>
              </a:spcBef>
              <a:buFont typeface="Arial"/>
              <a:buChar char="•"/>
              <a:tabLst>
                <a:tab pos="354965" algn="l"/>
              </a:tabLst>
            </a:pPr>
            <a:r>
              <a:rPr lang="en-US" sz="2000" dirty="0">
                <a:latin typeface="AU Passata"/>
                <a:cs typeface="AU Passata"/>
              </a:rPr>
              <a:t>Resource</a:t>
            </a:r>
            <a:r>
              <a:rPr lang="en-US" sz="2000" spc="-25" dirty="0">
                <a:latin typeface="AU Passata"/>
                <a:cs typeface="AU Passata"/>
              </a:rPr>
              <a:t> </a:t>
            </a:r>
            <a:r>
              <a:rPr lang="en-US" sz="2000" dirty="0">
                <a:latin typeface="AU Passata"/>
                <a:cs typeface="AU Passata"/>
              </a:rPr>
              <a:t>normally</a:t>
            </a:r>
            <a:r>
              <a:rPr lang="en-US" sz="2000" spc="-10" dirty="0">
                <a:latin typeface="AU Passata"/>
                <a:cs typeface="AU Passata"/>
              </a:rPr>
              <a:t> </a:t>
            </a:r>
            <a:r>
              <a:rPr lang="en-US" sz="2000" dirty="0">
                <a:latin typeface="AU Passata"/>
                <a:cs typeface="AU Passata"/>
              </a:rPr>
              <a:t>in</a:t>
            </a:r>
            <a:r>
              <a:rPr lang="en-US" sz="2000" spc="-20" dirty="0">
                <a:latin typeface="AU Passata"/>
                <a:cs typeface="AU Passata"/>
              </a:rPr>
              <a:t> </a:t>
            </a:r>
            <a:r>
              <a:rPr lang="en-US" sz="2000" spc="-10" dirty="0">
                <a:latin typeface="AU Passata"/>
                <a:cs typeface="AU Passata"/>
              </a:rPr>
              <a:t>plural</a:t>
            </a:r>
            <a:endParaRPr lang="en-US" sz="2000" dirty="0">
              <a:latin typeface="AU Passata"/>
              <a:cs typeface="AU Passata"/>
            </a:endParaRPr>
          </a:p>
          <a:p>
            <a:pPr marL="786765" lvl="1" indent="-342900">
              <a:lnSpc>
                <a:spcPct val="100000"/>
              </a:lnSpc>
              <a:spcBef>
                <a:spcPts val="600"/>
              </a:spcBef>
              <a:buFont typeface="Arial"/>
              <a:buChar char="•"/>
              <a:tabLst>
                <a:tab pos="786765" algn="l"/>
              </a:tabLst>
            </a:pPr>
            <a:r>
              <a:rPr lang="en-US" sz="2000" dirty="0">
                <a:latin typeface="AU Passata"/>
                <a:cs typeface="AU Passata"/>
              </a:rPr>
              <a:t>And</a:t>
            </a:r>
            <a:r>
              <a:rPr lang="en-US" sz="2000" spc="-20" dirty="0">
                <a:latin typeface="AU Passata"/>
                <a:cs typeface="AU Passata"/>
              </a:rPr>
              <a:t> </a:t>
            </a:r>
            <a:r>
              <a:rPr lang="en-US" sz="2000" dirty="0">
                <a:latin typeface="AU Passata"/>
                <a:cs typeface="AU Passata"/>
              </a:rPr>
              <a:t>{id}</a:t>
            </a:r>
            <a:r>
              <a:rPr lang="en-US" sz="2000" spc="-15" dirty="0">
                <a:latin typeface="AU Passata"/>
                <a:cs typeface="AU Passata"/>
              </a:rPr>
              <a:t> </a:t>
            </a:r>
            <a:r>
              <a:rPr lang="en-US" sz="2000" dirty="0">
                <a:latin typeface="AU Passata"/>
                <a:cs typeface="AU Passata"/>
              </a:rPr>
              <a:t>to</a:t>
            </a:r>
            <a:r>
              <a:rPr lang="en-US" sz="2000" spc="-20" dirty="0">
                <a:latin typeface="AU Passata"/>
                <a:cs typeface="AU Passata"/>
              </a:rPr>
              <a:t> </a:t>
            </a:r>
            <a:r>
              <a:rPr lang="en-US" sz="2000" dirty="0">
                <a:latin typeface="AU Passata"/>
                <a:cs typeface="AU Passata"/>
              </a:rPr>
              <a:t>select</a:t>
            </a:r>
            <a:r>
              <a:rPr lang="en-US" sz="2000" spc="-15" dirty="0">
                <a:latin typeface="AU Passata"/>
                <a:cs typeface="AU Passata"/>
              </a:rPr>
              <a:t> </a:t>
            </a:r>
            <a:r>
              <a:rPr lang="en-US" sz="2000" spc="-10" dirty="0">
                <a:latin typeface="AU Passata"/>
                <a:cs typeface="AU Passata"/>
              </a:rPr>
              <a:t>specific</a:t>
            </a:r>
            <a:endParaRPr lang="en-US" sz="2000" dirty="0">
              <a:latin typeface="AU Passata"/>
              <a:cs typeface="AU Passata"/>
            </a:endParaRPr>
          </a:p>
          <a:p>
            <a:pPr marL="786765" lvl="1" indent="-342900">
              <a:lnSpc>
                <a:spcPct val="100000"/>
              </a:lnSpc>
              <a:spcBef>
                <a:spcPts val="480"/>
              </a:spcBef>
              <a:buFont typeface="Arial"/>
              <a:buChar char="•"/>
              <a:tabLst>
                <a:tab pos="786765" algn="l"/>
              </a:tabLst>
            </a:pPr>
            <a:r>
              <a:rPr lang="en-US" sz="2000" dirty="0">
                <a:latin typeface="Consolas"/>
                <a:cs typeface="Consolas"/>
              </a:rPr>
              <a:t>/patients</a:t>
            </a:r>
            <a:r>
              <a:rPr lang="en-US" sz="2000" spc="-625" dirty="0">
                <a:latin typeface="Consolas"/>
                <a:cs typeface="Consolas"/>
              </a:rPr>
              <a:t> </a:t>
            </a:r>
            <a:r>
              <a:rPr lang="en-US" sz="2000" dirty="0">
                <a:latin typeface="AU Passata"/>
                <a:cs typeface="AU Passata"/>
              </a:rPr>
              <a:t>vs</a:t>
            </a:r>
            <a:r>
              <a:rPr lang="en-US" sz="2000" spc="-10" dirty="0">
                <a:latin typeface="AU Passata"/>
                <a:cs typeface="AU Passata"/>
              </a:rPr>
              <a:t> </a:t>
            </a:r>
            <a:r>
              <a:rPr lang="en-US" sz="2000" spc="-10" dirty="0">
                <a:latin typeface="Consolas"/>
                <a:cs typeface="Consolas"/>
              </a:rPr>
              <a:t>/patients/{</a:t>
            </a:r>
            <a:r>
              <a:rPr lang="en-US" sz="2000" spc="-10" dirty="0" err="1">
                <a:latin typeface="Consolas"/>
                <a:cs typeface="Consolas"/>
              </a:rPr>
              <a:t>cpr</a:t>
            </a:r>
            <a:r>
              <a:rPr lang="en-US" sz="2000" spc="-10" dirty="0">
                <a:latin typeface="Consolas"/>
                <a:cs typeface="Consolas"/>
              </a:rPr>
              <a:t>}</a:t>
            </a:r>
            <a:endParaRPr lang="en-US" sz="2000" dirty="0">
              <a:latin typeface="Consolas"/>
              <a:cs typeface="Consolas"/>
            </a:endParaRPr>
          </a:p>
          <a:p>
            <a:pPr marL="354965" indent="-342265">
              <a:lnSpc>
                <a:spcPct val="100000"/>
              </a:lnSpc>
              <a:spcBef>
                <a:spcPts val="600"/>
              </a:spcBef>
              <a:buFont typeface="Arial"/>
              <a:buChar char="•"/>
              <a:tabLst>
                <a:tab pos="354965" algn="l"/>
              </a:tabLst>
            </a:pPr>
            <a:r>
              <a:rPr lang="en-US" sz="2000" spc="-10" dirty="0">
                <a:latin typeface="AU Passata"/>
                <a:cs typeface="AU Passata"/>
              </a:rPr>
              <a:t>Sub-</a:t>
            </a:r>
            <a:r>
              <a:rPr lang="en-US" sz="2000" dirty="0">
                <a:latin typeface="AU Passata"/>
                <a:cs typeface="AU Passata"/>
              </a:rPr>
              <a:t>collections</a:t>
            </a:r>
            <a:r>
              <a:rPr lang="en-US" sz="2000" spc="-40" dirty="0">
                <a:latin typeface="AU Passata"/>
                <a:cs typeface="AU Passata"/>
              </a:rPr>
              <a:t> </a:t>
            </a:r>
            <a:r>
              <a:rPr lang="en-US" sz="2000" dirty="0">
                <a:latin typeface="AU Passata"/>
                <a:cs typeface="AU Passata"/>
              </a:rPr>
              <a:t>can</a:t>
            </a:r>
            <a:r>
              <a:rPr lang="en-US" sz="2000" spc="-25" dirty="0">
                <a:latin typeface="AU Passata"/>
                <a:cs typeface="AU Passata"/>
              </a:rPr>
              <a:t> </a:t>
            </a:r>
            <a:r>
              <a:rPr lang="en-US" sz="2000" dirty="0">
                <a:latin typeface="AU Passata"/>
                <a:cs typeface="AU Passata"/>
              </a:rPr>
              <a:t>be</a:t>
            </a:r>
            <a:r>
              <a:rPr lang="en-US" sz="2000" spc="-25" dirty="0">
                <a:latin typeface="AU Passata"/>
                <a:cs typeface="AU Passata"/>
              </a:rPr>
              <a:t> </a:t>
            </a:r>
            <a:r>
              <a:rPr lang="en-US" sz="2000" dirty="0">
                <a:latin typeface="AU Passata"/>
                <a:cs typeface="AU Passata"/>
              </a:rPr>
              <a:t>specified</a:t>
            </a:r>
            <a:r>
              <a:rPr lang="en-US" sz="2000" spc="-25" dirty="0">
                <a:latin typeface="AU Passata"/>
                <a:cs typeface="AU Passata"/>
              </a:rPr>
              <a:t> </a:t>
            </a:r>
            <a:r>
              <a:rPr lang="en-US" sz="2000" dirty="0">
                <a:latin typeface="AU Passata"/>
                <a:cs typeface="AU Passata"/>
              </a:rPr>
              <a:t>in</a:t>
            </a:r>
            <a:r>
              <a:rPr lang="en-US" sz="2000" spc="-30" dirty="0">
                <a:latin typeface="AU Passata"/>
                <a:cs typeface="AU Passata"/>
              </a:rPr>
              <a:t> </a:t>
            </a:r>
            <a:r>
              <a:rPr lang="en-US" sz="2000" dirty="0">
                <a:latin typeface="AU Passata"/>
                <a:cs typeface="AU Passata"/>
              </a:rPr>
              <a:t>URL</a:t>
            </a:r>
            <a:r>
              <a:rPr lang="en-US" sz="2000" spc="-15" dirty="0">
                <a:latin typeface="AU Passata"/>
                <a:cs typeface="AU Passata"/>
              </a:rPr>
              <a:t> </a:t>
            </a:r>
            <a:r>
              <a:rPr lang="en-US" sz="2000" dirty="0">
                <a:latin typeface="AU Passata"/>
                <a:cs typeface="AU Passata"/>
              </a:rPr>
              <a:t>by</a:t>
            </a:r>
            <a:r>
              <a:rPr lang="en-US" sz="2000" spc="-20" dirty="0">
                <a:latin typeface="AU Passata"/>
                <a:cs typeface="AU Passata"/>
              </a:rPr>
              <a:t> </a:t>
            </a:r>
            <a:r>
              <a:rPr lang="en-US" sz="2000" dirty="0">
                <a:latin typeface="AU Passata"/>
                <a:cs typeface="AU Passata"/>
              </a:rPr>
              <a:t>specifying</a:t>
            </a:r>
            <a:r>
              <a:rPr lang="en-US" sz="2000" spc="-25" dirty="0">
                <a:latin typeface="AU Passata"/>
                <a:cs typeface="AU Passata"/>
              </a:rPr>
              <a:t> </a:t>
            </a:r>
            <a:r>
              <a:rPr lang="en-US" sz="2000" dirty="0">
                <a:latin typeface="AU Passata"/>
                <a:cs typeface="AU Passata"/>
              </a:rPr>
              <a:t>collection</a:t>
            </a:r>
            <a:r>
              <a:rPr lang="en-US" sz="2000" spc="-25" dirty="0">
                <a:latin typeface="AU Passata"/>
                <a:cs typeface="AU Passata"/>
              </a:rPr>
              <a:t> URL</a:t>
            </a:r>
            <a:endParaRPr lang="en-US" sz="2000" dirty="0">
              <a:latin typeface="AU Passata"/>
              <a:cs typeface="AU Passata"/>
            </a:endParaRPr>
          </a:p>
          <a:p>
            <a:pPr marL="786765" lvl="1" indent="-342900">
              <a:lnSpc>
                <a:spcPct val="100000"/>
              </a:lnSpc>
              <a:spcBef>
                <a:spcPts val="600"/>
              </a:spcBef>
              <a:buFont typeface="Arial"/>
              <a:buChar char="•"/>
              <a:tabLst>
                <a:tab pos="786765" algn="l"/>
              </a:tabLst>
            </a:pPr>
            <a:r>
              <a:rPr lang="en-US" sz="2000" spc="-10" dirty="0">
                <a:latin typeface="Consolas"/>
                <a:cs typeface="Consolas"/>
              </a:rPr>
              <a:t>/patients/{id}/</a:t>
            </a:r>
            <a:r>
              <a:rPr lang="en-US" sz="2000" spc="-10" dirty="0">
                <a:latin typeface="AU Passata"/>
                <a:cs typeface="AU Passata"/>
              </a:rPr>
              <a:t>observations</a:t>
            </a:r>
            <a:endParaRPr lang="en-US" sz="2000" dirty="0">
              <a:latin typeface="AU Passata"/>
              <a:cs typeface="AU Passata"/>
            </a:endParaRPr>
          </a:p>
          <a:p>
            <a:endParaRPr lang="da-DK" dirty="0"/>
          </a:p>
        </p:txBody>
      </p:sp>
      <p:sp>
        <p:nvSpPr>
          <p:cNvPr id="8" name="Rounded Rectangle 7"/>
          <p:cNvSpPr/>
          <p:nvPr/>
        </p:nvSpPr>
        <p:spPr>
          <a:xfrm>
            <a:off x="838200" y="4538547"/>
            <a:ext cx="4761570" cy="171728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Think carefully about, how API clients should be able to navigate your data model as structured trees. The API reflects that.</a:t>
            </a:r>
            <a:endParaRPr lang="da-DK" sz="2400" dirty="0"/>
          </a:p>
        </p:txBody>
      </p:sp>
    </p:spTree>
    <p:extLst>
      <p:ext uri="{BB962C8B-B14F-4D97-AF65-F5344CB8AC3E}">
        <p14:creationId xmlns:p14="http://schemas.microsoft.com/office/powerpoint/2010/main" val="110488495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a:t>CREATING</a:t>
            </a:r>
            <a:r>
              <a:rPr lang="da-DK" spc="-25" dirty="0"/>
              <a:t> </a:t>
            </a:r>
            <a:r>
              <a:rPr lang="da-DK" spc="-20" dirty="0"/>
              <a:t>URIS</a:t>
            </a:r>
            <a:endParaRPr lang="da-DK" dirty="0"/>
          </a:p>
        </p:txBody>
      </p:sp>
      <p:sp>
        <p:nvSpPr>
          <p:cNvPr id="3" name="Content Placeholder 2"/>
          <p:cNvSpPr>
            <a:spLocks noGrp="1"/>
          </p:cNvSpPr>
          <p:nvPr>
            <p:ph idx="1"/>
          </p:nvPr>
        </p:nvSpPr>
        <p:spPr>
          <a:xfrm>
            <a:off x="838200" y="1311965"/>
            <a:ext cx="10515600" cy="2892045"/>
          </a:xfrm>
        </p:spPr>
        <p:txBody>
          <a:bodyPr/>
          <a:lstStyle/>
          <a:p>
            <a:pPr marL="354965" indent="-342265">
              <a:lnSpc>
                <a:spcPct val="100000"/>
              </a:lnSpc>
              <a:spcBef>
                <a:spcPts val="700"/>
              </a:spcBef>
              <a:buFont typeface="Arial"/>
              <a:buChar char="•"/>
              <a:tabLst>
                <a:tab pos="354965" algn="l"/>
              </a:tabLst>
            </a:pPr>
            <a:r>
              <a:rPr lang="en-US" sz="2000" dirty="0">
                <a:latin typeface="AU Passata"/>
                <a:cs typeface="AU Passata"/>
              </a:rPr>
              <a:t>Should</a:t>
            </a:r>
            <a:r>
              <a:rPr lang="en-US" sz="2000" spc="-25" dirty="0">
                <a:latin typeface="AU Passata"/>
                <a:cs typeface="AU Passata"/>
              </a:rPr>
              <a:t> </a:t>
            </a:r>
            <a:r>
              <a:rPr lang="en-US" sz="2000" dirty="0">
                <a:latin typeface="AU Passata"/>
                <a:cs typeface="AU Passata"/>
              </a:rPr>
              <a:t>be</a:t>
            </a:r>
            <a:r>
              <a:rPr lang="en-US" sz="2000" spc="-15" dirty="0">
                <a:latin typeface="AU Passata"/>
                <a:cs typeface="AU Passata"/>
              </a:rPr>
              <a:t> </a:t>
            </a:r>
            <a:r>
              <a:rPr lang="en-US" sz="2000" b="1" dirty="0">
                <a:latin typeface="AU Passata"/>
                <a:cs typeface="AU Passata"/>
              </a:rPr>
              <a:t>nouns</a:t>
            </a:r>
            <a:r>
              <a:rPr lang="en-US" sz="2000" b="1" spc="-5" dirty="0">
                <a:latin typeface="AU Passata"/>
                <a:cs typeface="AU Passata"/>
              </a:rPr>
              <a:t> </a:t>
            </a:r>
            <a:r>
              <a:rPr lang="en-US" sz="2000" spc="-20" dirty="0">
                <a:latin typeface="AU Passata"/>
                <a:cs typeface="AU Passata"/>
              </a:rPr>
              <a:t>only</a:t>
            </a:r>
            <a:endParaRPr lang="en-US" sz="2000" dirty="0">
              <a:latin typeface="AU Passata"/>
              <a:cs typeface="AU Passata"/>
            </a:endParaRPr>
          </a:p>
          <a:p>
            <a:pPr marL="354965" indent="-342265">
              <a:lnSpc>
                <a:spcPct val="100000"/>
              </a:lnSpc>
              <a:spcBef>
                <a:spcPts val="600"/>
              </a:spcBef>
              <a:buFont typeface="Arial"/>
              <a:buChar char="•"/>
              <a:tabLst>
                <a:tab pos="354965" algn="l"/>
              </a:tabLst>
            </a:pPr>
            <a:r>
              <a:rPr lang="en-US" sz="2000" dirty="0">
                <a:latin typeface="AU Passata"/>
                <a:cs typeface="AU Passata"/>
              </a:rPr>
              <a:t>Resource</a:t>
            </a:r>
            <a:r>
              <a:rPr lang="en-US" sz="2000" spc="-25" dirty="0">
                <a:latin typeface="AU Passata"/>
                <a:cs typeface="AU Passata"/>
              </a:rPr>
              <a:t> </a:t>
            </a:r>
            <a:r>
              <a:rPr lang="en-US" sz="2000" dirty="0">
                <a:latin typeface="AU Passata"/>
                <a:cs typeface="AU Passata"/>
              </a:rPr>
              <a:t>normally</a:t>
            </a:r>
            <a:r>
              <a:rPr lang="en-US" sz="2000" spc="-10" dirty="0">
                <a:latin typeface="AU Passata"/>
                <a:cs typeface="AU Passata"/>
              </a:rPr>
              <a:t> </a:t>
            </a:r>
            <a:r>
              <a:rPr lang="en-US" sz="2000" dirty="0">
                <a:latin typeface="AU Passata"/>
                <a:cs typeface="AU Passata"/>
              </a:rPr>
              <a:t>in</a:t>
            </a:r>
            <a:r>
              <a:rPr lang="en-US" sz="2000" spc="-20" dirty="0">
                <a:latin typeface="AU Passata"/>
                <a:cs typeface="AU Passata"/>
              </a:rPr>
              <a:t> </a:t>
            </a:r>
            <a:r>
              <a:rPr lang="en-US" sz="2000" spc="-10" dirty="0">
                <a:latin typeface="AU Passata"/>
                <a:cs typeface="AU Passata"/>
              </a:rPr>
              <a:t>plural</a:t>
            </a:r>
            <a:endParaRPr lang="en-US" sz="2000" dirty="0">
              <a:latin typeface="AU Passata"/>
              <a:cs typeface="AU Passata"/>
            </a:endParaRPr>
          </a:p>
          <a:p>
            <a:pPr marL="786765" lvl="1" indent="-342900">
              <a:lnSpc>
                <a:spcPct val="100000"/>
              </a:lnSpc>
              <a:spcBef>
                <a:spcPts val="600"/>
              </a:spcBef>
              <a:buFont typeface="Arial"/>
              <a:buChar char="•"/>
              <a:tabLst>
                <a:tab pos="786765" algn="l"/>
              </a:tabLst>
            </a:pPr>
            <a:r>
              <a:rPr lang="en-US" sz="2000" dirty="0">
                <a:latin typeface="AU Passata"/>
                <a:cs typeface="AU Passata"/>
              </a:rPr>
              <a:t>And</a:t>
            </a:r>
            <a:r>
              <a:rPr lang="en-US" sz="2000" spc="-20" dirty="0">
                <a:latin typeface="AU Passata"/>
                <a:cs typeface="AU Passata"/>
              </a:rPr>
              <a:t> </a:t>
            </a:r>
            <a:r>
              <a:rPr lang="en-US" sz="2000" dirty="0">
                <a:latin typeface="AU Passata"/>
                <a:cs typeface="AU Passata"/>
              </a:rPr>
              <a:t>{id}</a:t>
            </a:r>
            <a:r>
              <a:rPr lang="en-US" sz="2000" spc="-15" dirty="0">
                <a:latin typeface="AU Passata"/>
                <a:cs typeface="AU Passata"/>
              </a:rPr>
              <a:t> </a:t>
            </a:r>
            <a:r>
              <a:rPr lang="en-US" sz="2000" dirty="0">
                <a:latin typeface="AU Passata"/>
                <a:cs typeface="AU Passata"/>
              </a:rPr>
              <a:t>to</a:t>
            </a:r>
            <a:r>
              <a:rPr lang="en-US" sz="2000" spc="-20" dirty="0">
                <a:latin typeface="AU Passata"/>
                <a:cs typeface="AU Passata"/>
              </a:rPr>
              <a:t> </a:t>
            </a:r>
            <a:r>
              <a:rPr lang="en-US" sz="2000" dirty="0">
                <a:latin typeface="AU Passata"/>
                <a:cs typeface="AU Passata"/>
              </a:rPr>
              <a:t>select</a:t>
            </a:r>
            <a:r>
              <a:rPr lang="en-US" sz="2000" spc="-15" dirty="0">
                <a:latin typeface="AU Passata"/>
                <a:cs typeface="AU Passata"/>
              </a:rPr>
              <a:t> </a:t>
            </a:r>
            <a:r>
              <a:rPr lang="en-US" sz="2000" spc="-10" dirty="0">
                <a:latin typeface="AU Passata"/>
                <a:cs typeface="AU Passata"/>
              </a:rPr>
              <a:t>specific</a:t>
            </a:r>
            <a:endParaRPr lang="en-US" sz="2000" dirty="0">
              <a:latin typeface="AU Passata"/>
              <a:cs typeface="AU Passata"/>
            </a:endParaRPr>
          </a:p>
          <a:p>
            <a:pPr marL="786765" lvl="1" indent="-342900">
              <a:lnSpc>
                <a:spcPct val="100000"/>
              </a:lnSpc>
              <a:spcBef>
                <a:spcPts val="480"/>
              </a:spcBef>
              <a:buFont typeface="Arial"/>
              <a:buChar char="•"/>
              <a:tabLst>
                <a:tab pos="786765" algn="l"/>
              </a:tabLst>
            </a:pPr>
            <a:r>
              <a:rPr lang="en-US" sz="2000" dirty="0">
                <a:latin typeface="Consolas"/>
                <a:cs typeface="Consolas"/>
              </a:rPr>
              <a:t>/patients</a:t>
            </a:r>
            <a:r>
              <a:rPr lang="en-US" sz="2000" spc="-625" dirty="0">
                <a:latin typeface="Consolas"/>
                <a:cs typeface="Consolas"/>
              </a:rPr>
              <a:t> </a:t>
            </a:r>
            <a:r>
              <a:rPr lang="en-US" sz="2000" dirty="0">
                <a:latin typeface="AU Passata"/>
                <a:cs typeface="AU Passata"/>
              </a:rPr>
              <a:t>vs</a:t>
            </a:r>
            <a:r>
              <a:rPr lang="en-US" sz="2000" spc="-10" dirty="0">
                <a:latin typeface="AU Passata"/>
                <a:cs typeface="AU Passata"/>
              </a:rPr>
              <a:t> </a:t>
            </a:r>
            <a:r>
              <a:rPr lang="en-US" sz="2000" spc="-10" dirty="0">
                <a:latin typeface="Consolas"/>
                <a:cs typeface="Consolas"/>
              </a:rPr>
              <a:t>/patients/{</a:t>
            </a:r>
            <a:r>
              <a:rPr lang="en-US" sz="2000" spc="-10" dirty="0" err="1">
                <a:latin typeface="Consolas"/>
                <a:cs typeface="Consolas"/>
              </a:rPr>
              <a:t>cpr</a:t>
            </a:r>
            <a:r>
              <a:rPr lang="en-US" sz="2000" spc="-10" dirty="0">
                <a:latin typeface="Consolas"/>
                <a:cs typeface="Consolas"/>
              </a:rPr>
              <a:t>}</a:t>
            </a:r>
            <a:endParaRPr lang="en-US" sz="2000" dirty="0">
              <a:latin typeface="Consolas"/>
              <a:cs typeface="Consolas"/>
            </a:endParaRPr>
          </a:p>
          <a:p>
            <a:pPr marL="354965" indent="-342265">
              <a:lnSpc>
                <a:spcPct val="100000"/>
              </a:lnSpc>
              <a:spcBef>
                <a:spcPts val="600"/>
              </a:spcBef>
              <a:buFont typeface="Arial"/>
              <a:buChar char="•"/>
              <a:tabLst>
                <a:tab pos="354965" algn="l"/>
              </a:tabLst>
            </a:pPr>
            <a:r>
              <a:rPr lang="en-US" sz="2000" spc="-10" dirty="0">
                <a:latin typeface="AU Passata"/>
                <a:cs typeface="AU Passata"/>
              </a:rPr>
              <a:t>Sub-</a:t>
            </a:r>
            <a:r>
              <a:rPr lang="en-US" sz="2000" dirty="0">
                <a:latin typeface="AU Passata"/>
                <a:cs typeface="AU Passata"/>
              </a:rPr>
              <a:t>collections</a:t>
            </a:r>
            <a:r>
              <a:rPr lang="en-US" sz="2000" spc="-40" dirty="0">
                <a:latin typeface="AU Passata"/>
                <a:cs typeface="AU Passata"/>
              </a:rPr>
              <a:t> </a:t>
            </a:r>
            <a:r>
              <a:rPr lang="en-US" sz="2000" dirty="0">
                <a:latin typeface="AU Passata"/>
                <a:cs typeface="AU Passata"/>
              </a:rPr>
              <a:t>can</a:t>
            </a:r>
            <a:r>
              <a:rPr lang="en-US" sz="2000" spc="-25" dirty="0">
                <a:latin typeface="AU Passata"/>
                <a:cs typeface="AU Passata"/>
              </a:rPr>
              <a:t> </a:t>
            </a:r>
            <a:r>
              <a:rPr lang="en-US" sz="2000" dirty="0">
                <a:latin typeface="AU Passata"/>
                <a:cs typeface="AU Passata"/>
              </a:rPr>
              <a:t>be</a:t>
            </a:r>
            <a:r>
              <a:rPr lang="en-US" sz="2000" spc="-25" dirty="0">
                <a:latin typeface="AU Passata"/>
                <a:cs typeface="AU Passata"/>
              </a:rPr>
              <a:t> </a:t>
            </a:r>
            <a:r>
              <a:rPr lang="en-US" sz="2000" dirty="0">
                <a:latin typeface="AU Passata"/>
                <a:cs typeface="AU Passata"/>
              </a:rPr>
              <a:t>specified</a:t>
            </a:r>
            <a:r>
              <a:rPr lang="en-US" sz="2000" spc="-25" dirty="0">
                <a:latin typeface="AU Passata"/>
                <a:cs typeface="AU Passata"/>
              </a:rPr>
              <a:t> </a:t>
            </a:r>
            <a:r>
              <a:rPr lang="en-US" sz="2000" dirty="0">
                <a:latin typeface="AU Passata"/>
                <a:cs typeface="AU Passata"/>
              </a:rPr>
              <a:t>in</a:t>
            </a:r>
            <a:r>
              <a:rPr lang="en-US" sz="2000" spc="-30" dirty="0">
                <a:latin typeface="AU Passata"/>
                <a:cs typeface="AU Passata"/>
              </a:rPr>
              <a:t> </a:t>
            </a:r>
            <a:r>
              <a:rPr lang="en-US" sz="2000" dirty="0">
                <a:latin typeface="AU Passata"/>
                <a:cs typeface="AU Passata"/>
              </a:rPr>
              <a:t>URL</a:t>
            </a:r>
            <a:r>
              <a:rPr lang="en-US" sz="2000" spc="-15" dirty="0">
                <a:latin typeface="AU Passata"/>
                <a:cs typeface="AU Passata"/>
              </a:rPr>
              <a:t> </a:t>
            </a:r>
            <a:r>
              <a:rPr lang="en-US" sz="2000" dirty="0">
                <a:latin typeface="AU Passata"/>
                <a:cs typeface="AU Passata"/>
              </a:rPr>
              <a:t>by</a:t>
            </a:r>
            <a:r>
              <a:rPr lang="en-US" sz="2000" spc="-20" dirty="0">
                <a:latin typeface="AU Passata"/>
                <a:cs typeface="AU Passata"/>
              </a:rPr>
              <a:t> </a:t>
            </a:r>
            <a:r>
              <a:rPr lang="en-US" sz="2000" dirty="0">
                <a:latin typeface="AU Passata"/>
                <a:cs typeface="AU Passata"/>
              </a:rPr>
              <a:t>specifying</a:t>
            </a:r>
            <a:r>
              <a:rPr lang="en-US" sz="2000" spc="-25" dirty="0">
                <a:latin typeface="AU Passata"/>
                <a:cs typeface="AU Passata"/>
              </a:rPr>
              <a:t> </a:t>
            </a:r>
            <a:r>
              <a:rPr lang="en-US" sz="2000" dirty="0">
                <a:latin typeface="AU Passata"/>
                <a:cs typeface="AU Passata"/>
              </a:rPr>
              <a:t>collection</a:t>
            </a:r>
            <a:r>
              <a:rPr lang="en-US" sz="2000" spc="-25" dirty="0">
                <a:latin typeface="AU Passata"/>
                <a:cs typeface="AU Passata"/>
              </a:rPr>
              <a:t> URL</a:t>
            </a:r>
            <a:endParaRPr lang="en-US" sz="2000" dirty="0">
              <a:latin typeface="AU Passata"/>
              <a:cs typeface="AU Passata"/>
            </a:endParaRPr>
          </a:p>
          <a:p>
            <a:pPr marL="786765" lvl="1" indent="-342900">
              <a:lnSpc>
                <a:spcPct val="100000"/>
              </a:lnSpc>
              <a:spcBef>
                <a:spcPts val="600"/>
              </a:spcBef>
              <a:buFont typeface="Arial"/>
              <a:buChar char="•"/>
              <a:tabLst>
                <a:tab pos="786765" algn="l"/>
              </a:tabLst>
            </a:pPr>
            <a:r>
              <a:rPr lang="en-US" sz="2000" spc="-10" dirty="0">
                <a:latin typeface="Consolas"/>
                <a:cs typeface="Consolas"/>
              </a:rPr>
              <a:t>/patients/{id}/</a:t>
            </a:r>
            <a:r>
              <a:rPr lang="en-US" sz="2000" spc="-10" dirty="0">
                <a:latin typeface="AU Passata"/>
                <a:cs typeface="AU Passata"/>
              </a:rPr>
              <a:t>observations</a:t>
            </a:r>
            <a:endParaRPr lang="en-US" sz="2000" dirty="0">
              <a:latin typeface="AU Passata"/>
              <a:cs typeface="AU Passata"/>
            </a:endParaRPr>
          </a:p>
          <a:p>
            <a:endParaRPr lang="da-DK" dirty="0"/>
          </a:p>
        </p:txBody>
      </p:sp>
      <p:sp>
        <p:nvSpPr>
          <p:cNvPr id="5" name="Rounded Rectangle 4"/>
          <p:cNvSpPr/>
          <p:nvPr/>
        </p:nvSpPr>
        <p:spPr>
          <a:xfrm>
            <a:off x="838200" y="4538547"/>
            <a:ext cx="4761570" cy="171728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Think carefully about, how API clients should be able to navigate your data model as structured trees. The API reflects that.</a:t>
            </a:r>
            <a:endParaRPr lang="da-DK" sz="2400" dirty="0"/>
          </a:p>
        </p:txBody>
      </p:sp>
      <p:sp>
        <p:nvSpPr>
          <p:cNvPr id="6" name="Rounded Rectangle 5"/>
          <p:cNvSpPr/>
          <p:nvPr/>
        </p:nvSpPr>
        <p:spPr>
          <a:xfrm>
            <a:off x="6592230" y="4538547"/>
            <a:ext cx="4761570" cy="171728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You probably need to redesign your API 2 - 3 times before you are satisfied. Don’t worry – this is normal.</a:t>
            </a:r>
            <a:endParaRPr lang="da-DK" sz="2400" dirty="0"/>
          </a:p>
        </p:txBody>
      </p:sp>
    </p:spTree>
    <p:extLst>
      <p:ext uri="{BB962C8B-B14F-4D97-AF65-F5344CB8AC3E}">
        <p14:creationId xmlns:p14="http://schemas.microsoft.com/office/powerpoint/2010/main" val="331928200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a:t>RESOURCE</a:t>
            </a:r>
            <a:r>
              <a:rPr lang="da-DK" spc="-5" dirty="0"/>
              <a:t> </a:t>
            </a:r>
            <a:r>
              <a:rPr lang="da-DK" spc="-10" dirty="0"/>
              <a:t>REPRESENTATION</a:t>
            </a:r>
            <a:endParaRPr lang="da-DK" dirty="0"/>
          </a:p>
        </p:txBody>
      </p:sp>
      <p:sp>
        <p:nvSpPr>
          <p:cNvPr id="3" name="Content Placeholder 2"/>
          <p:cNvSpPr>
            <a:spLocks noGrp="1"/>
          </p:cNvSpPr>
          <p:nvPr>
            <p:ph idx="1"/>
          </p:nvPr>
        </p:nvSpPr>
        <p:spPr/>
        <p:txBody>
          <a:bodyPr/>
          <a:lstStyle/>
          <a:p>
            <a:pPr marL="354965" indent="-342265">
              <a:lnSpc>
                <a:spcPct val="100000"/>
              </a:lnSpc>
              <a:spcBef>
                <a:spcPts val="700"/>
              </a:spcBef>
              <a:buFont typeface="Arial"/>
              <a:buChar char="•"/>
              <a:tabLst>
                <a:tab pos="354965" algn="l"/>
              </a:tabLst>
            </a:pPr>
            <a:r>
              <a:rPr lang="en-US" sz="2000" dirty="0">
                <a:latin typeface="AU Passata"/>
                <a:cs typeface="AU Passata"/>
              </a:rPr>
              <a:t>Either</a:t>
            </a:r>
            <a:r>
              <a:rPr lang="en-US" sz="2000" spc="-20" dirty="0">
                <a:latin typeface="AU Passata"/>
                <a:cs typeface="AU Passata"/>
              </a:rPr>
              <a:t> </a:t>
            </a:r>
            <a:r>
              <a:rPr lang="en-US" sz="2000" dirty="0">
                <a:latin typeface="AU Passata"/>
                <a:cs typeface="AU Passata"/>
              </a:rPr>
              <a:t>XML</a:t>
            </a:r>
            <a:r>
              <a:rPr lang="en-US" sz="2000" spc="-15" dirty="0">
                <a:latin typeface="AU Passata"/>
                <a:cs typeface="AU Passata"/>
              </a:rPr>
              <a:t> </a:t>
            </a:r>
            <a:r>
              <a:rPr lang="en-US" sz="2000" dirty="0">
                <a:latin typeface="AU Passata"/>
                <a:cs typeface="AU Passata"/>
              </a:rPr>
              <a:t>or</a:t>
            </a:r>
            <a:r>
              <a:rPr lang="en-US" sz="2000" spc="-20" dirty="0">
                <a:latin typeface="AU Passata"/>
                <a:cs typeface="AU Passata"/>
              </a:rPr>
              <a:t> JSON</a:t>
            </a:r>
            <a:endParaRPr lang="en-US" sz="2000" dirty="0">
              <a:latin typeface="AU Passata"/>
              <a:cs typeface="AU Passata"/>
            </a:endParaRPr>
          </a:p>
          <a:p>
            <a:pPr marL="354965" indent="-342265">
              <a:lnSpc>
                <a:spcPct val="100000"/>
              </a:lnSpc>
              <a:spcBef>
                <a:spcPts val="600"/>
              </a:spcBef>
              <a:buFont typeface="Arial"/>
              <a:buChar char="•"/>
              <a:tabLst>
                <a:tab pos="354965" algn="l"/>
              </a:tabLst>
            </a:pPr>
            <a:r>
              <a:rPr lang="en-US" sz="2000" dirty="0">
                <a:latin typeface="AU Passata"/>
                <a:cs typeface="AU Passata"/>
              </a:rPr>
              <a:t>Returning</a:t>
            </a:r>
            <a:r>
              <a:rPr lang="en-US" sz="2000" spc="-50" dirty="0">
                <a:latin typeface="AU Passata"/>
                <a:cs typeface="AU Passata"/>
              </a:rPr>
              <a:t> </a:t>
            </a:r>
            <a:r>
              <a:rPr lang="en-US" sz="2000" dirty="0">
                <a:latin typeface="AU Passata"/>
                <a:cs typeface="AU Passata"/>
              </a:rPr>
              <a:t>the</a:t>
            </a:r>
            <a:r>
              <a:rPr lang="en-US" sz="2000" spc="-30" dirty="0">
                <a:latin typeface="AU Passata"/>
                <a:cs typeface="AU Passata"/>
              </a:rPr>
              <a:t> </a:t>
            </a:r>
            <a:r>
              <a:rPr lang="en-US" sz="2000" dirty="0">
                <a:latin typeface="AU Passata"/>
                <a:cs typeface="AU Passata"/>
              </a:rPr>
              <a:t>most</a:t>
            </a:r>
            <a:r>
              <a:rPr lang="en-US" sz="2000" spc="-35" dirty="0">
                <a:latin typeface="AU Passata"/>
                <a:cs typeface="AU Passata"/>
              </a:rPr>
              <a:t> </a:t>
            </a:r>
            <a:r>
              <a:rPr lang="en-US" sz="2000" dirty="0">
                <a:latin typeface="AU Passata"/>
                <a:cs typeface="AU Passata"/>
              </a:rPr>
              <a:t>important</a:t>
            </a:r>
            <a:r>
              <a:rPr lang="en-US" sz="2000" spc="-30" dirty="0">
                <a:latin typeface="AU Passata"/>
                <a:cs typeface="AU Passata"/>
              </a:rPr>
              <a:t> </a:t>
            </a:r>
            <a:r>
              <a:rPr lang="en-US" sz="2000" dirty="0">
                <a:latin typeface="AU Passata"/>
                <a:cs typeface="AU Passata"/>
              </a:rPr>
              <a:t>data</a:t>
            </a:r>
            <a:r>
              <a:rPr lang="en-US" sz="2000" spc="-35" dirty="0">
                <a:latin typeface="AU Passata"/>
                <a:cs typeface="AU Passata"/>
              </a:rPr>
              <a:t> </a:t>
            </a:r>
            <a:r>
              <a:rPr lang="en-US" sz="2000" dirty="0">
                <a:latin typeface="AU Passata"/>
                <a:cs typeface="AU Passata"/>
              </a:rPr>
              <a:t>-</a:t>
            </a:r>
            <a:r>
              <a:rPr lang="en-US" sz="2000" spc="-30" dirty="0">
                <a:latin typeface="AU Passata"/>
                <a:cs typeface="AU Passata"/>
              </a:rPr>
              <a:t> </a:t>
            </a:r>
            <a:r>
              <a:rPr lang="en-US" sz="2000" dirty="0">
                <a:latin typeface="AU Passata"/>
                <a:cs typeface="AU Passata"/>
              </a:rPr>
              <a:t>especially</a:t>
            </a:r>
            <a:r>
              <a:rPr lang="en-US" sz="2000" spc="-25" dirty="0">
                <a:latin typeface="AU Passata"/>
                <a:cs typeface="AU Passata"/>
              </a:rPr>
              <a:t> </a:t>
            </a:r>
            <a:r>
              <a:rPr lang="en-US" sz="2000" dirty="0">
                <a:latin typeface="AU Passata"/>
                <a:cs typeface="AU Passata"/>
              </a:rPr>
              <a:t>when</a:t>
            </a:r>
            <a:r>
              <a:rPr lang="en-US" sz="2000" spc="-40" dirty="0">
                <a:latin typeface="AU Passata"/>
                <a:cs typeface="AU Passata"/>
              </a:rPr>
              <a:t> </a:t>
            </a:r>
            <a:r>
              <a:rPr lang="en-US" sz="2000" dirty="0">
                <a:latin typeface="AU Passata"/>
                <a:cs typeface="AU Passata"/>
              </a:rPr>
              <a:t>returning</a:t>
            </a:r>
            <a:r>
              <a:rPr lang="en-US" sz="2000" spc="-35" dirty="0">
                <a:latin typeface="AU Passata"/>
                <a:cs typeface="AU Passata"/>
              </a:rPr>
              <a:t> </a:t>
            </a:r>
            <a:r>
              <a:rPr lang="en-US" sz="2000" dirty="0">
                <a:latin typeface="AU Passata"/>
                <a:cs typeface="AU Passata"/>
              </a:rPr>
              <a:t>a</a:t>
            </a:r>
            <a:r>
              <a:rPr lang="en-US" sz="2000" spc="-35" dirty="0">
                <a:latin typeface="AU Passata"/>
                <a:cs typeface="AU Passata"/>
              </a:rPr>
              <a:t> </a:t>
            </a:r>
            <a:r>
              <a:rPr lang="en-US" sz="2000" spc="-10" dirty="0">
                <a:latin typeface="AU Passata"/>
                <a:cs typeface="AU Passata"/>
              </a:rPr>
              <a:t>collection</a:t>
            </a:r>
            <a:endParaRPr lang="en-US" sz="2000" dirty="0">
              <a:latin typeface="AU Passata"/>
              <a:cs typeface="AU Passata"/>
            </a:endParaRPr>
          </a:p>
          <a:p>
            <a:pPr marL="354965" indent="-342265">
              <a:lnSpc>
                <a:spcPct val="100000"/>
              </a:lnSpc>
              <a:spcBef>
                <a:spcPts val="600"/>
              </a:spcBef>
              <a:buFont typeface="Arial"/>
              <a:buChar char="•"/>
              <a:tabLst>
                <a:tab pos="354965" algn="l"/>
              </a:tabLst>
            </a:pPr>
            <a:r>
              <a:rPr lang="en-US" sz="2000" dirty="0">
                <a:latin typeface="AU Passata"/>
                <a:cs typeface="AU Passata"/>
              </a:rPr>
              <a:t>Returning</a:t>
            </a:r>
            <a:r>
              <a:rPr lang="en-US" sz="2000" spc="-30" dirty="0">
                <a:latin typeface="AU Passata"/>
                <a:cs typeface="AU Passata"/>
              </a:rPr>
              <a:t> </a:t>
            </a:r>
            <a:r>
              <a:rPr lang="en-US" sz="2000" dirty="0">
                <a:latin typeface="AU Passata"/>
                <a:cs typeface="AU Passata"/>
              </a:rPr>
              <a:t>a</a:t>
            </a:r>
            <a:r>
              <a:rPr lang="en-US" sz="2000" spc="-30" dirty="0">
                <a:latin typeface="AU Passata"/>
                <a:cs typeface="AU Passata"/>
              </a:rPr>
              <a:t> </a:t>
            </a:r>
            <a:r>
              <a:rPr lang="en-US" sz="2000" dirty="0">
                <a:latin typeface="AU Passata"/>
                <a:cs typeface="AU Passata"/>
              </a:rPr>
              <a:t>single</a:t>
            </a:r>
            <a:r>
              <a:rPr lang="en-US" sz="2000" spc="-25" dirty="0">
                <a:latin typeface="AU Passata"/>
                <a:cs typeface="AU Passata"/>
              </a:rPr>
              <a:t> </a:t>
            </a:r>
            <a:r>
              <a:rPr lang="en-US" sz="2000" spc="-10" dirty="0">
                <a:latin typeface="AU Passata"/>
                <a:cs typeface="AU Passata"/>
              </a:rPr>
              <a:t>resource</a:t>
            </a:r>
            <a:endParaRPr lang="en-US" sz="2000" dirty="0">
              <a:latin typeface="AU Passata"/>
              <a:cs typeface="AU Passata"/>
            </a:endParaRPr>
          </a:p>
          <a:p>
            <a:pPr marL="786765" lvl="1" indent="-342900">
              <a:lnSpc>
                <a:spcPct val="100000"/>
              </a:lnSpc>
              <a:spcBef>
                <a:spcPts val="600"/>
              </a:spcBef>
              <a:buFont typeface="Arial"/>
              <a:buChar char="•"/>
              <a:tabLst>
                <a:tab pos="786765" algn="l"/>
              </a:tabLst>
            </a:pPr>
            <a:r>
              <a:rPr lang="en-US" sz="2000" dirty="0">
                <a:latin typeface="AU Passata"/>
                <a:cs typeface="AU Passata"/>
              </a:rPr>
              <a:t>Include</a:t>
            </a:r>
            <a:r>
              <a:rPr lang="en-US" sz="2000" spc="-15" dirty="0">
                <a:latin typeface="AU Passata"/>
                <a:cs typeface="AU Passata"/>
              </a:rPr>
              <a:t> </a:t>
            </a:r>
            <a:r>
              <a:rPr lang="en-US" sz="2000" dirty="0">
                <a:latin typeface="AU Passata"/>
                <a:cs typeface="AU Passata"/>
              </a:rPr>
              <a:t>all</a:t>
            </a:r>
            <a:r>
              <a:rPr lang="en-US" sz="2000" spc="-10" dirty="0">
                <a:latin typeface="AU Passata"/>
                <a:cs typeface="AU Passata"/>
              </a:rPr>
              <a:t> </a:t>
            </a:r>
            <a:r>
              <a:rPr lang="en-US" sz="2000" spc="-20" dirty="0">
                <a:latin typeface="AU Passata"/>
                <a:cs typeface="AU Passata"/>
              </a:rPr>
              <a:t>data</a:t>
            </a:r>
            <a:endParaRPr lang="en-US" sz="2000" dirty="0">
              <a:latin typeface="AU Passata"/>
              <a:cs typeface="AU Passata"/>
            </a:endParaRPr>
          </a:p>
          <a:p>
            <a:pPr marL="786765" lvl="1" indent="-342900">
              <a:lnSpc>
                <a:spcPct val="100000"/>
              </a:lnSpc>
              <a:spcBef>
                <a:spcPts val="480"/>
              </a:spcBef>
              <a:buFont typeface="Arial"/>
              <a:buChar char="•"/>
              <a:tabLst>
                <a:tab pos="786765" algn="l"/>
              </a:tabLst>
            </a:pPr>
            <a:r>
              <a:rPr lang="en-US" sz="2000" dirty="0">
                <a:latin typeface="AU Passata"/>
                <a:cs typeface="AU Passata"/>
              </a:rPr>
              <a:t>Include</a:t>
            </a:r>
            <a:r>
              <a:rPr lang="en-US" sz="2000" spc="-35" dirty="0">
                <a:latin typeface="AU Passata"/>
                <a:cs typeface="AU Passata"/>
              </a:rPr>
              <a:t> </a:t>
            </a:r>
            <a:r>
              <a:rPr lang="en-US" sz="2000" dirty="0">
                <a:latin typeface="AU Passata"/>
                <a:cs typeface="AU Passata"/>
              </a:rPr>
              <a:t>relevant</a:t>
            </a:r>
            <a:r>
              <a:rPr lang="en-US" sz="2000" spc="-20" dirty="0">
                <a:latin typeface="AU Passata"/>
                <a:cs typeface="AU Passata"/>
              </a:rPr>
              <a:t> </a:t>
            </a:r>
            <a:r>
              <a:rPr lang="en-US" sz="2000" spc="-10" dirty="0">
                <a:latin typeface="AU Passata"/>
                <a:cs typeface="AU Passata"/>
              </a:rPr>
              <a:t>links</a:t>
            </a:r>
            <a:endParaRPr lang="en-US" sz="2000" dirty="0">
              <a:latin typeface="AU Passata"/>
              <a:cs typeface="AU Passata"/>
            </a:endParaRPr>
          </a:p>
          <a:p>
            <a:pPr marL="786765" lvl="1" indent="-342900">
              <a:lnSpc>
                <a:spcPct val="100000"/>
              </a:lnSpc>
              <a:spcBef>
                <a:spcPts val="600"/>
              </a:spcBef>
              <a:buFont typeface="Arial"/>
              <a:buChar char="•"/>
              <a:tabLst>
                <a:tab pos="786765" algn="l"/>
              </a:tabLst>
            </a:pPr>
            <a:r>
              <a:rPr lang="en-US" sz="2000" dirty="0">
                <a:latin typeface="AU Passata"/>
                <a:cs typeface="AU Passata"/>
              </a:rPr>
              <a:t>E.g.</a:t>
            </a:r>
            <a:r>
              <a:rPr lang="en-US" sz="2000" spc="-30" dirty="0">
                <a:latin typeface="AU Passata"/>
                <a:cs typeface="AU Passata"/>
              </a:rPr>
              <a:t> </a:t>
            </a:r>
            <a:r>
              <a:rPr lang="en-US" sz="2000" dirty="0">
                <a:latin typeface="AU Passata"/>
                <a:cs typeface="AU Passata"/>
              </a:rPr>
              <a:t>link</a:t>
            </a:r>
            <a:r>
              <a:rPr lang="en-US" sz="2000" spc="-25" dirty="0">
                <a:latin typeface="AU Passata"/>
                <a:cs typeface="AU Passata"/>
              </a:rPr>
              <a:t> </a:t>
            </a:r>
            <a:r>
              <a:rPr lang="en-US" sz="2000" dirty="0">
                <a:latin typeface="AU Passata"/>
                <a:cs typeface="AU Passata"/>
              </a:rPr>
              <a:t>to</a:t>
            </a:r>
            <a:r>
              <a:rPr lang="en-US" sz="2000" spc="-25" dirty="0">
                <a:latin typeface="AU Passata"/>
                <a:cs typeface="AU Passata"/>
              </a:rPr>
              <a:t> </a:t>
            </a:r>
            <a:r>
              <a:rPr lang="en-US" sz="2000" dirty="0">
                <a:latin typeface="AU Passata"/>
                <a:cs typeface="AU Passata"/>
              </a:rPr>
              <a:t>patients</a:t>
            </a:r>
            <a:r>
              <a:rPr lang="en-US" sz="2000" spc="-25" dirty="0">
                <a:latin typeface="AU Passata"/>
                <a:cs typeface="AU Passata"/>
              </a:rPr>
              <a:t> </a:t>
            </a:r>
            <a:r>
              <a:rPr lang="en-US" sz="2000" spc="-10" dirty="0">
                <a:latin typeface="AU Passata"/>
                <a:cs typeface="AU Passata"/>
              </a:rPr>
              <a:t>observations</a:t>
            </a:r>
            <a:endParaRPr lang="en-US" sz="2000" dirty="0">
              <a:latin typeface="AU Passata"/>
              <a:cs typeface="AU Passata"/>
            </a:endParaRPr>
          </a:p>
          <a:p>
            <a:pPr marL="443865">
              <a:lnSpc>
                <a:spcPct val="100000"/>
              </a:lnSpc>
              <a:spcBef>
                <a:spcPts val="600"/>
              </a:spcBef>
            </a:pPr>
            <a:r>
              <a:rPr lang="en-US" sz="2000" spc="-10" dirty="0">
                <a:latin typeface="AU Passata"/>
                <a:cs typeface="AU Passata"/>
              </a:rPr>
              <a:t>/patients/1234567890/</a:t>
            </a:r>
            <a:r>
              <a:rPr lang="en-US" sz="2000" spc="-10" dirty="0" err="1">
                <a:latin typeface="AU Passata"/>
                <a:cs typeface="AU Passata"/>
              </a:rPr>
              <a:t>oberservations</a:t>
            </a:r>
            <a:r>
              <a:rPr lang="en-US" sz="2000" spc="-10" dirty="0">
                <a:latin typeface="AU Passata"/>
                <a:cs typeface="AU Passata"/>
              </a:rPr>
              <a:t>/123</a:t>
            </a:r>
            <a:endParaRPr lang="en-US" sz="2000" dirty="0">
              <a:latin typeface="AU Passata"/>
              <a:cs typeface="AU Passata"/>
            </a:endParaRPr>
          </a:p>
          <a:p>
            <a:pPr marL="443865">
              <a:lnSpc>
                <a:spcPct val="100000"/>
              </a:lnSpc>
              <a:spcBef>
                <a:spcPts val="600"/>
              </a:spcBef>
            </a:pPr>
            <a:r>
              <a:rPr lang="en-US" sz="2000" spc="-10" dirty="0">
                <a:latin typeface="AU Passata"/>
                <a:cs typeface="AU Passata"/>
              </a:rPr>
              <a:t>/patients/1234567890/</a:t>
            </a:r>
            <a:r>
              <a:rPr lang="en-US" sz="2000" spc="-10" dirty="0" err="1">
                <a:latin typeface="AU Passata"/>
                <a:cs typeface="AU Passata"/>
              </a:rPr>
              <a:t>oberservations</a:t>
            </a:r>
            <a:r>
              <a:rPr lang="en-US" sz="2000" spc="-10" dirty="0">
                <a:latin typeface="AU Passata"/>
                <a:cs typeface="AU Passata"/>
              </a:rPr>
              <a:t>/180</a:t>
            </a:r>
            <a:endParaRPr lang="en-US" sz="2000" dirty="0">
              <a:latin typeface="AU Passata"/>
              <a:cs typeface="AU Passata"/>
            </a:endParaRPr>
          </a:p>
          <a:p>
            <a:pPr marL="443865">
              <a:lnSpc>
                <a:spcPct val="100000"/>
              </a:lnSpc>
              <a:spcBef>
                <a:spcPts val="500"/>
              </a:spcBef>
            </a:pPr>
            <a:r>
              <a:rPr lang="en-US" sz="2000" spc="-10" dirty="0">
                <a:latin typeface="AU Passata"/>
                <a:cs typeface="AU Passata"/>
              </a:rPr>
              <a:t>/patients/1234567890/</a:t>
            </a:r>
            <a:r>
              <a:rPr lang="en-US" sz="2000" spc="-10" dirty="0" err="1">
                <a:latin typeface="AU Passata"/>
                <a:cs typeface="AU Passata"/>
              </a:rPr>
              <a:t>oberservations</a:t>
            </a:r>
            <a:r>
              <a:rPr lang="en-US" sz="2000" spc="-10" dirty="0">
                <a:latin typeface="AU Passata"/>
                <a:cs typeface="AU Passata"/>
              </a:rPr>
              <a:t>/231</a:t>
            </a:r>
            <a:endParaRPr lang="en-US" sz="2000" dirty="0">
              <a:latin typeface="AU Passata"/>
              <a:cs typeface="AU Passata"/>
            </a:endParaRPr>
          </a:p>
          <a:p>
            <a:endParaRPr lang="da-DK" dirty="0"/>
          </a:p>
        </p:txBody>
      </p:sp>
    </p:spTree>
    <p:extLst>
      <p:ext uri="{BB962C8B-B14F-4D97-AF65-F5344CB8AC3E}">
        <p14:creationId xmlns:p14="http://schemas.microsoft.com/office/powerpoint/2010/main" val="137496114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a:t>HTTP</a:t>
            </a:r>
            <a:r>
              <a:rPr lang="da-DK" spc="-20" dirty="0"/>
              <a:t> </a:t>
            </a:r>
            <a:r>
              <a:rPr lang="da-DK" spc="-10" dirty="0"/>
              <a:t>VERBS</a:t>
            </a:r>
            <a:endParaRPr lang="da-DK" dirty="0"/>
          </a:p>
        </p:txBody>
      </p:sp>
      <p:sp>
        <p:nvSpPr>
          <p:cNvPr id="3" name="Content Placeholder 2"/>
          <p:cNvSpPr>
            <a:spLocks noGrp="1"/>
          </p:cNvSpPr>
          <p:nvPr>
            <p:ph idx="1"/>
          </p:nvPr>
        </p:nvSpPr>
        <p:spPr>
          <a:xfrm>
            <a:off x="838200" y="1311965"/>
            <a:ext cx="10515600" cy="3148523"/>
          </a:xfrm>
        </p:spPr>
        <p:txBody>
          <a:bodyPr/>
          <a:lstStyle/>
          <a:p>
            <a:pPr marL="354965" indent="-342265">
              <a:lnSpc>
                <a:spcPct val="100000"/>
              </a:lnSpc>
              <a:spcBef>
                <a:spcPts val="700"/>
              </a:spcBef>
              <a:buFont typeface="Arial"/>
              <a:buChar char="•"/>
              <a:tabLst>
                <a:tab pos="354965" algn="l"/>
              </a:tabLst>
            </a:pPr>
            <a:r>
              <a:rPr lang="en-US" sz="2000" dirty="0">
                <a:latin typeface="AU Passata"/>
                <a:cs typeface="AU Passata"/>
              </a:rPr>
              <a:t>Use</a:t>
            </a:r>
            <a:r>
              <a:rPr lang="en-US" sz="2000" spc="-30" dirty="0">
                <a:latin typeface="AU Passata"/>
                <a:cs typeface="AU Passata"/>
              </a:rPr>
              <a:t> </a:t>
            </a:r>
            <a:r>
              <a:rPr lang="en-US" sz="2000" dirty="0">
                <a:latin typeface="AU Passata"/>
                <a:cs typeface="AU Passata"/>
              </a:rPr>
              <a:t>GET</a:t>
            </a:r>
            <a:r>
              <a:rPr lang="en-US" sz="2000" spc="-15" dirty="0">
                <a:latin typeface="AU Passata"/>
                <a:cs typeface="AU Passata"/>
              </a:rPr>
              <a:t> </a:t>
            </a:r>
            <a:r>
              <a:rPr lang="en-US" sz="2000" dirty="0">
                <a:latin typeface="AU Passata"/>
                <a:cs typeface="AU Passata"/>
              </a:rPr>
              <a:t>to</a:t>
            </a:r>
            <a:r>
              <a:rPr lang="en-US" sz="2000" spc="-20" dirty="0">
                <a:latin typeface="AU Passata"/>
                <a:cs typeface="AU Passata"/>
              </a:rPr>
              <a:t> </a:t>
            </a:r>
            <a:r>
              <a:rPr lang="en-US" sz="2000" dirty="0">
                <a:latin typeface="AU Passata"/>
                <a:cs typeface="AU Passata"/>
              </a:rPr>
              <a:t>browse</a:t>
            </a:r>
            <a:r>
              <a:rPr lang="en-US" sz="2000" spc="-15" dirty="0">
                <a:latin typeface="AU Passata"/>
                <a:cs typeface="AU Passata"/>
              </a:rPr>
              <a:t> </a:t>
            </a:r>
            <a:r>
              <a:rPr lang="en-US" sz="2000" spc="-20" dirty="0">
                <a:latin typeface="AU Passata"/>
                <a:cs typeface="AU Passata"/>
              </a:rPr>
              <a:t>data</a:t>
            </a:r>
            <a:endParaRPr lang="en-US" sz="2000" dirty="0">
              <a:latin typeface="AU Passata"/>
              <a:cs typeface="AU Passata"/>
            </a:endParaRPr>
          </a:p>
          <a:p>
            <a:pPr marL="786765" lvl="1" indent="-342900">
              <a:lnSpc>
                <a:spcPct val="100000"/>
              </a:lnSpc>
              <a:spcBef>
                <a:spcPts val="600"/>
              </a:spcBef>
              <a:buFont typeface="Arial"/>
              <a:buChar char="•"/>
              <a:tabLst>
                <a:tab pos="786765" algn="l"/>
              </a:tabLst>
            </a:pPr>
            <a:r>
              <a:rPr lang="en-US" sz="2000" dirty="0">
                <a:latin typeface="AU Passata"/>
                <a:cs typeface="AU Passata"/>
              </a:rPr>
              <a:t>Big</a:t>
            </a:r>
            <a:r>
              <a:rPr lang="en-US" sz="2000" spc="-25" dirty="0">
                <a:latin typeface="AU Passata"/>
                <a:cs typeface="AU Passata"/>
              </a:rPr>
              <a:t> </a:t>
            </a:r>
            <a:r>
              <a:rPr lang="en-US" sz="2000" dirty="0">
                <a:latin typeface="AU Passata"/>
                <a:cs typeface="AU Passata"/>
              </a:rPr>
              <a:t>collections</a:t>
            </a:r>
            <a:r>
              <a:rPr lang="en-US" sz="2000" spc="-20" dirty="0">
                <a:latin typeface="AU Passata"/>
                <a:cs typeface="AU Passata"/>
              </a:rPr>
              <a:t> </a:t>
            </a:r>
            <a:r>
              <a:rPr lang="en-US" sz="2000" dirty="0">
                <a:latin typeface="AU Passata"/>
                <a:cs typeface="AU Passata"/>
              </a:rPr>
              <a:t>should</a:t>
            </a:r>
            <a:r>
              <a:rPr lang="en-US" sz="2000" spc="-25" dirty="0">
                <a:latin typeface="AU Passata"/>
                <a:cs typeface="AU Passata"/>
              </a:rPr>
              <a:t> </a:t>
            </a:r>
            <a:r>
              <a:rPr lang="en-US" sz="2000" dirty="0">
                <a:latin typeface="AU Passata"/>
                <a:cs typeface="AU Passata"/>
              </a:rPr>
              <a:t>have</a:t>
            </a:r>
            <a:r>
              <a:rPr lang="en-US" sz="2000" spc="-20" dirty="0">
                <a:latin typeface="AU Passata"/>
                <a:cs typeface="AU Passata"/>
              </a:rPr>
              <a:t> </a:t>
            </a:r>
            <a:r>
              <a:rPr lang="en-US" sz="2000" spc="-10" dirty="0" smtClean="0">
                <a:latin typeface="AU Passata"/>
                <a:cs typeface="AU Passata"/>
              </a:rPr>
              <a:t>pagination</a:t>
            </a:r>
            <a:endParaRPr lang="en-US" sz="2000" dirty="0" smtClean="0">
              <a:latin typeface="AU Passata"/>
              <a:cs typeface="AU Passata"/>
            </a:endParaRPr>
          </a:p>
          <a:p>
            <a:pPr marL="443865">
              <a:lnSpc>
                <a:spcPct val="100000"/>
              </a:lnSpc>
              <a:spcBef>
                <a:spcPts val="600"/>
              </a:spcBef>
            </a:pPr>
            <a:r>
              <a:rPr lang="en-US" sz="2000" spc="-10" smtClean="0">
                <a:latin typeface="AU Passata"/>
                <a:cs typeface="AU Passata"/>
              </a:rPr>
              <a:t>/</a:t>
            </a:r>
            <a:r>
              <a:rPr lang="en-US" sz="2000" spc="-10" dirty="0">
                <a:latin typeface="AU Passata"/>
                <a:cs typeface="AU Passata"/>
              </a:rPr>
              <a:t>patients/123456789/observations</a:t>
            </a:r>
            <a:endParaRPr lang="en-US" sz="2000" dirty="0">
              <a:latin typeface="AU Passata"/>
              <a:cs typeface="AU Passata"/>
            </a:endParaRPr>
          </a:p>
          <a:p>
            <a:pPr marL="354965" indent="-342265">
              <a:lnSpc>
                <a:spcPct val="100000"/>
              </a:lnSpc>
              <a:spcBef>
                <a:spcPts val="480"/>
              </a:spcBef>
              <a:buFont typeface="Arial"/>
              <a:buChar char="•"/>
              <a:tabLst>
                <a:tab pos="354965" algn="l"/>
              </a:tabLst>
            </a:pPr>
            <a:r>
              <a:rPr lang="en-US" sz="2000" dirty="0">
                <a:latin typeface="AU Passata"/>
                <a:cs typeface="AU Passata"/>
              </a:rPr>
              <a:t>Use</a:t>
            </a:r>
            <a:r>
              <a:rPr lang="en-US" sz="2000" spc="-15" dirty="0">
                <a:latin typeface="AU Passata"/>
                <a:cs typeface="AU Passata"/>
              </a:rPr>
              <a:t> </a:t>
            </a:r>
            <a:r>
              <a:rPr lang="en-US" sz="2000" dirty="0">
                <a:latin typeface="AU Passata"/>
                <a:cs typeface="AU Passata"/>
              </a:rPr>
              <a:t>POST</a:t>
            </a:r>
            <a:r>
              <a:rPr lang="en-US" sz="2000" spc="-10" dirty="0">
                <a:latin typeface="AU Passata"/>
                <a:cs typeface="AU Passata"/>
              </a:rPr>
              <a:t> </a:t>
            </a:r>
            <a:r>
              <a:rPr lang="en-US" sz="2000" dirty="0">
                <a:latin typeface="AU Passata"/>
                <a:cs typeface="AU Passata"/>
              </a:rPr>
              <a:t>to</a:t>
            </a:r>
            <a:r>
              <a:rPr lang="en-US" sz="2000" spc="-5" dirty="0">
                <a:latin typeface="AU Passata"/>
                <a:cs typeface="AU Passata"/>
              </a:rPr>
              <a:t> </a:t>
            </a:r>
            <a:r>
              <a:rPr lang="en-US" sz="2000" spc="-10" dirty="0">
                <a:latin typeface="AU Passata"/>
                <a:cs typeface="AU Passata"/>
              </a:rPr>
              <a:t>create</a:t>
            </a:r>
            <a:endParaRPr lang="en-US" sz="2000" dirty="0">
              <a:latin typeface="AU Passata"/>
              <a:cs typeface="AU Passata"/>
            </a:endParaRPr>
          </a:p>
          <a:p>
            <a:pPr marL="354965" indent="-342265">
              <a:lnSpc>
                <a:spcPct val="100000"/>
              </a:lnSpc>
              <a:spcBef>
                <a:spcPts val="600"/>
              </a:spcBef>
              <a:buFont typeface="Arial"/>
              <a:buChar char="•"/>
              <a:tabLst>
                <a:tab pos="354965" algn="l"/>
              </a:tabLst>
            </a:pPr>
            <a:r>
              <a:rPr lang="en-US" sz="2000" dirty="0">
                <a:latin typeface="AU Passata"/>
                <a:cs typeface="AU Passata"/>
              </a:rPr>
              <a:t>Use</a:t>
            </a:r>
            <a:r>
              <a:rPr lang="en-US" sz="2000" spc="-10" dirty="0">
                <a:latin typeface="AU Passata"/>
                <a:cs typeface="AU Passata"/>
              </a:rPr>
              <a:t> </a:t>
            </a:r>
            <a:r>
              <a:rPr lang="en-US" sz="2000" dirty="0">
                <a:latin typeface="AU Passata"/>
                <a:cs typeface="AU Passata"/>
              </a:rPr>
              <a:t>PUT</a:t>
            </a:r>
            <a:r>
              <a:rPr lang="en-US" sz="2000" spc="-5" dirty="0">
                <a:latin typeface="AU Passata"/>
                <a:cs typeface="AU Passata"/>
              </a:rPr>
              <a:t> </a:t>
            </a:r>
            <a:r>
              <a:rPr lang="en-US" sz="2000" dirty="0">
                <a:latin typeface="AU Passata"/>
                <a:cs typeface="AU Passata"/>
              </a:rPr>
              <a:t>to</a:t>
            </a:r>
            <a:r>
              <a:rPr lang="en-US" sz="2000" spc="-5" dirty="0">
                <a:latin typeface="AU Passata"/>
                <a:cs typeface="AU Passata"/>
              </a:rPr>
              <a:t> </a:t>
            </a:r>
            <a:r>
              <a:rPr lang="en-US" sz="2000" spc="-10" dirty="0">
                <a:latin typeface="AU Passata"/>
                <a:cs typeface="AU Passata"/>
              </a:rPr>
              <a:t>update</a:t>
            </a:r>
            <a:endParaRPr lang="en-US" sz="2000" dirty="0">
              <a:latin typeface="AU Passata"/>
              <a:cs typeface="AU Passata"/>
            </a:endParaRPr>
          </a:p>
          <a:p>
            <a:pPr marL="354965" indent="-342265">
              <a:lnSpc>
                <a:spcPct val="100000"/>
              </a:lnSpc>
              <a:spcBef>
                <a:spcPts val="600"/>
              </a:spcBef>
              <a:buFont typeface="Arial"/>
              <a:buChar char="•"/>
              <a:tabLst>
                <a:tab pos="354965" algn="l"/>
              </a:tabLst>
            </a:pPr>
            <a:r>
              <a:rPr lang="en-US" sz="2000" dirty="0">
                <a:latin typeface="AU Passata"/>
                <a:cs typeface="AU Passata"/>
              </a:rPr>
              <a:t>Use</a:t>
            </a:r>
            <a:r>
              <a:rPr lang="en-US" sz="2000" spc="-20" dirty="0">
                <a:latin typeface="AU Passata"/>
                <a:cs typeface="AU Passata"/>
              </a:rPr>
              <a:t> </a:t>
            </a:r>
            <a:r>
              <a:rPr lang="en-US" sz="2000" dirty="0">
                <a:latin typeface="AU Passata"/>
                <a:cs typeface="AU Passata"/>
              </a:rPr>
              <a:t>DELETE</a:t>
            </a:r>
            <a:r>
              <a:rPr lang="en-US" sz="2000" spc="-15" dirty="0">
                <a:latin typeface="AU Passata"/>
                <a:cs typeface="AU Passata"/>
              </a:rPr>
              <a:t> </a:t>
            </a:r>
            <a:r>
              <a:rPr lang="en-US" sz="2000" dirty="0">
                <a:latin typeface="AU Passata"/>
                <a:cs typeface="AU Passata"/>
              </a:rPr>
              <a:t>to</a:t>
            </a:r>
            <a:r>
              <a:rPr lang="en-US" sz="2000" spc="-10" dirty="0">
                <a:latin typeface="AU Passata"/>
                <a:cs typeface="AU Passata"/>
              </a:rPr>
              <a:t> </a:t>
            </a:r>
            <a:r>
              <a:rPr lang="en-US" sz="2000" spc="-10" dirty="0" smtClean="0">
                <a:latin typeface="AU Passata"/>
                <a:cs typeface="AU Passata"/>
              </a:rPr>
              <a:t>delete</a:t>
            </a:r>
            <a:endParaRPr lang="en-US" sz="2000" dirty="0">
              <a:latin typeface="AU Passata"/>
              <a:cs typeface="AU Passata"/>
            </a:endParaRPr>
          </a:p>
        </p:txBody>
      </p:sp>
      <p:sp>
        <p:nvSpPr>
          <p:cNvPr id="4" name="Rounded Rectangle 3"/>
          <p:cNvSpPr/>
          <p:nvPr/>
        </p:nvSpPr>
        <p:spPr>
          <a:xfrm>
            <a:off x="7727795" y="825191"/>
            <a:ext cx="3401122" cy="413710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Very similar to basic database operations:</a:t>
            </a:r>
          </a:p>
          <a:p>
            <a:pPr algn="ctr"/>
            <a:endParaRPr lang="en-US" sz="2400" dirty="0"/>
          </a:p>
          <a:p>
            <a:pPr algn="ctr"/>
            <a:r>
              <a:rPr lang="en-US" sz="2400" dirty="0" smtClean="0"/>
              <a:t>Create - POST</a:t>
            </a:r>
          </a:p>
          <a:p>
            <a:pPr algn="ctr"/>
            <a:r>
              <a:rPr lang="en-US" sz="2400" dirty="0" smtClean="0"/>
              <a:t>Read - GET</a:t>
            </a:r>
          </a:p>
          <a:p>
            <a:pPr algn="ctr"/>
            <a:r>
              <a:rPr lang="en-US" sz="2400" dirty="0" smtClean="0"/>
              <a:t>Update - PUT</a:t>
            </a:r>
          </a:p>
          <a:p>
            <a:pPr algn="ctr"/>
            <a:r>
              <a:rPr lang="en-US" sz="2400" dirty="0" smtClean="0"/>
              <a:t>Delete - DELETE</a:t>
            </a:r>
            <a:endParaRPr lang="da-DK" sz="2400" dirty="0"/>
          </a:p>
        </p:txBody>
      </p:sp>
    </p:spTree>
    <p:extLst>
      <p:ext uri="{BB962C8B-B14F-4D97-AF65-F5344CB8AC3E}">
        <p14:creationId xmlns:p14="http://schemas.microsoft.com/office/powerpoint/2010/main" val="148010031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spc="-10"/>
              <a:t>HATEOAS</a:t>
            </a:r>
            <a:endParaRPr lang="da-DK"/>
          </a:p>
        </p:txBody>
      </p:sp>
      <p:sp>
        <p:nvSpPr>
          <p:cNvPr id="3" name="Content Placeholder 2"/>
          <p:cNvSpPr>
            <a:spLocks noGrp="1"/>
          </p:cNvSpPr>
          <p:nvPr>
            <p:ph idx="1"/>
          </p:nvPr>
        </p:nvSpPr>
        <p:spPr/>
        <p:txBody>
          <a:bodyPr/>
          <a:lstStyle/>
          <a:p>
            <a:endParaRPr lang="da-DK"/>
          </a:p>
        </p:txBody>
      </p:sp>
      <p:sp>
        <p:nvSpPr>
          <p:cNvPr id="4" name="object 3"/>
          <p:cNvSpPr txBox="1"/>
          <p:nvPr/>
        </p:nvSpPr>
        <p:spPr>
          <a:xfrm>
            <a:off x="3429000" y="1348740"/>
            <a:ext cx="5334635" cy="330200"/>
          </a:xfrm>
          <a:prstGeom prst="rect">
            <a:avLst/>
          </a:prstGeom>
        </p:spPr>
        <p:txBody>
          <a:bodyPr vert="horz" wrap="square" lIns="0" tIns="12700" rIns="0" bIns="0" rtlCol="0">
            <a:spAutoFit/>
          </a:bodyPr>
          <a:lstStyle/>
          <a:p>
            <a:pPr marL="12700">
              <a:lnSpc>
                <a:spcPct val="100000"/>
              </a:lnSpc>
              <a:spcBef>
                <a:spcPts val="100"/>
              </a:spcBef>
            </a:pPr>
            <a:r>
              <a:rPr sz="2000" b="1" dirty="0">
                <a:latin typeface="AU Passata"/>
                <a:cs typeface="AU Passata"/>
              </a:rPr>
              <a:t>H</a:t>
            </a:r>
            <a:r>
              <a:rPr sz="2000" dirty="0">
                <a:latin typeface="AU Passata"/>
                <a:cs typeface="AU Passata"/>
              </a:rPr>
              <a:t>ypermedia</a:t>
            </a:r>
            <a:r>
              <a:rPr sz="2000" spc="-45" dirty="0">
                <a:latin typeface="AU Passata"/>
                <a:cs typeface="AU Passata"/>
              </a:rPr>
              <a:t> </a:t>
            </a:r>
            <a:r>
              <a:rPr sz="2000" b="1" dirty="0">
                <a:latin typeface="AU Passata"/>
                <a:cs typeface="AU Passata"/>
              </a:rPr>
              <a:t>A</a:t>
            </a:r>
            <a:r>
              <a:rPr sz="2000" b="1" spc="-20" dirty="0">
                <a:latin typeface="AU Passata"/>
                <a:cs typeface="AU Passata"/>
              </a:rPr>
              <a:t> </a:t>
            </a:r>
            <a:r>
              <a:rPr sz="2000" b="1" dirty="0">
                <a:latin typeface="AU Passata"/>
                <a:cs typeface="AU Passata"/>
              </a:rPr>
              <a:t>T</a:t>
            </a:r>
            <a:r>
              <a:rPr sz="2000" dirty="0">
                <a:latin typeface="AU Passata"/>
                <a:cs typeface="AU Passata"/>
              </a:rPr>
              <a:t>he</a:t>
            </a:r>
            <a:r>
              <a:rPr sz="2000" spc="-25" dirty="0">
                <a:latin typeface="AU Passata"/>
                <a:cs typeface="AU Passata"/>
              </a:rPr>
              <a:t> </a:t>
            </a:r>
            <a:r>
              <a:rPr sz="2000" b="1" dirty="0">
                <a:latin typeface="AU Passata"/>
                <a:cs typeface="AU Passata"/>
              </a:rPr>
              <a:t>E</a:t>
            </a:r>
            <a:r>
              <a:rPr sz="2000" dirty="0">
                <a:latin typeface="AU Passata"/>
                <a:cs typeface="AU Passata"/>
              </a:rPr>
              <a:t>ngine</a:t>
            </a:r>
            <a:r>
              <a:rPr sz="2000" spc="-30" dirty="0">
                <a:latin typeface="AU Passata"/>
                <a:cs typeface="AU Passata"/>
              </a:rPr>
              <a:t> </a:t>
            </a:r>
            <a:r>
              <a:rPr sz="2000" b="1" dirty="0">
                <a:latin typeface="AU Passata"/>
                <a:cs typeface="AU Passata"/>
              </a:rPr>
              <a:t>O</a:t>
            </a:r>
            <a:r>
              <a:rPr sz="2000" dirty="0">
                <a:latin typeface="AU Passata"/>
                <a:cs typeface="AU Passata"/>
              </a:rPr>
              <a:t>f</a:t>
            </a:r>
            <a:r>
              <a:rPr sz="2000" spc="-20" dirty="0">
                <a:latin typeface="AU Passata"/>
                <a:cs typeface="AU Passata"/>
              </a:rPr>
              <a:t> </a:t>
            </a:r>
            <a:r>
              <a:rPr sz="2000" b="1" dirty="0">
                <a:latin typeface="AU Passata"/>
                <a:cs typeface="AU Passata"/>
              </a:rPr>
              <a:t>A</a:t>
            </a:r>
            <a:r>
              <a:rPr sz="2000" dirty="0">
                <a:latin typeface="AU Passata"/>
                <a:cs typeface="AU Passata"/>
              </a:rPr>
              <a:t>pplication</a:t>
            </a:r>
            <a:r>
              <a:rPr sz="2000" spc="-25" dirty="0">
                <a:latin typeface="AU Passata"/>
                <a:cs typeface="AU Passata"/>
              </a:rPr>
              <a:t> </a:t>
            </a:r>
            <a:r>
              <a:rPr sz="2000" b="1" spc="-20" dirty="0">
                <a:latin typeface="AU Passata"/>
                <a:cs typeface="AU Passata"/>
              </a:rPr>
              <a:t>S</a:t>
            </a:r>
            <a:r>
              <a:rPr sz="2000" spc="-20" dirty="0">
                <a:latin typeface="AU Passata"/>
                <a:cs typeface="AU Passata"/>
              </a:rPr>
              <a:t>tate</a:t>
            </a:r>
            <a:endParaRPr sz="2000" dirty="0">
              <a:latin typeface="AU Passata"/>
              <a:cs typeface="AU Passata"/>
            </a:endParaRPr>
          </a:p>
        </p:txBody>
      </p:sp>
      <p:sp>
        <p:nvSpPr>
          <p:cNvPr id="5" name="object 4"/>
          <p:cNvSpPr txBox="1"/>
          <p:nvPr/>
        </p:nvSpPr>
        <p:spPr>
          <a:xfrm>
            <a:off x="973137" y="1638300"/>
            <a:ext cx="10219055" cy="787400"/>
          </a:xfrm>
          <a:prstGeom prst="rect">
            <a:avLst/>
          </a:prstGeom>
        </p:spPr>
        <p:txBody>
          <a:bodyPr vert="horz" wrap="square" lIns="0" tIns="88900" rIns="0" bIns="0" rtlCol="0">
            <a:spAutoFit/>
          </a:bodyPr>
          <a:lstStyle/>
          <a:p>
            <a:pPr marL="12700">
              <a:lnSpc>
                <a:spcPct val="100000"/>
              </a:lnSpc>
              <a:spcBef>
                <a:spcPts val="700"/>
              </a:spcBef>
            </a:pPr>
            <a:r>
              <a:rPr sz="2000" dirty="0">
                <a:solidFill>
                  <a:srgbClr val="ABB2BF"/>
                </a:solidFill>
                <a:latin typeface="Calibri"/>
                <a:cs typeface="Calibri"/>
              </a:rPr>
              <a:t>{</a:t>
            </a:r>
            <a:endParaRPr sz="2000" dirty="0">
              <a:latin typeface="Calibri"/>
              <a:cs typeface="Calibri"/>
            </a:endParaRPr>
          </a:p>
          <a:p>
            <a:pPr marL="127000">
              <a:lnSpc>
                <a:spcPct val="100000"/>
              </a:lnSpc>
              <a:spcBef>
                <a:spcPts val="600"/>
              </a:spcBef>
            </a:pPr>
            <a:r>
              <a:rPr sz="2000" dirty="0">
                <a:solidFill>
                  <a:srgbClr val="D19A66"/>
                </a:solidFill>
                <a:latin typeface="Calibri"/>
                <a:cs typeface="Calibri"/>
              </a:rPr>
              <a:t>"departmentId"</a:t>
            </a:r>
            <a:r>
              <a:rPr sz="2000" dirty="0">
                <a:solidFill>
                  <a:srgbClr val="56B6C2"/>
                </a:solidFill>
                <a:latin typeface="Calibri"/>
                <a:cs typeface="Calibri"/>
              </a:rPr>
              <a:t>:</a:t>
            </a:r>
            <a:r>
              <a:rPr sz="2000" spc="-15" dirty="0">
                <a:solidFill>
                  <a:srgbClr val="56B6C2"/>
                </a:solidFill>
                <a:latin typeface="Calibri"/>
                <a:cs typeface="Calibri"/>
              </a:rPr>
              <a:t> </a:t>
            </a:r>
            <a:r>
              <a:rPr sz="2000" dirty="0">
                <a:solidFill>
                  <a:srgbClr val="D19A66"/>
                </a:solidFill>
                <a:latin typeface="Calibri"/>
                <a:cs typeface="Calibri"/>
              </a:rPr>
              <a:t>10</a:t>
            </a:r>
            <a:r>
              <a:rPr sz="2000" dirty="0">
                <a:solidFill>
                  <a:srgbClr val="ABB2BF"/>
                </a:solidFill>
                <a:latin typeface="Calibri"/>
                <a:cs typeface="Calibri"/>
              </a:rPr>
              <a:t>,</a:t>
            </a:r>
            <a:r>
              <a:rPr sz="2000" spc="-20" dirty="0">
                <a:solidFill>
                  <a:srgbClr val="ABB2BF"/>
                </a:solidFill>
                <a:latin typeface="Calibri"/>
                <a:cs typeface="Calibri"/>
              </a:rPr>
              <a:t> </a:t>
            </a:r>
            <a:r>
              <a:rPr sz="2000" dirty="0">
                <a:solidFill>
                  <a:srgbClr val="D19A66"/>
                </a:solidFill>
                <a:latin typeface="Calibri"/>
                <a:cs typeface="Calibri"/>
              </a:rPr>
              <a:t>"departmentName"</a:t>
            </a:r>
            <a:r>
              <a:rPr sz="2000" dirty="0">
                <a:solidFill>
                  <a:srgbClr val="56B6C2"/>
                </a:solidFill>
                <a:latin typeface="Calibri"/>
                <a:cs typeface="Calibri"/>
              </a:rPr>
              <a:t>:</a:t>
            </a:r>
            <a:r>
              <a:rPr sz="2000" spc="-15" dirty="0">
                <a:solidFill>
                  <a:srgbClr val="56B6C2"/>
                </a:solidFill>
                <a:latin typeface="Calibri"/>
                <a:cs typeface="Calibri"/>
              </a:rPr>
              <a:t> </a:t>
            </a:r>
            <a:r>
              <a:rPr sz="2000" dirty="0">
                <a:solidFill>
                  <a:srgbClr val="98C379"/>
                </a:solidFill>
                <a:latin typeface="Calibri"/>
                <a:cs typeface="Calibri"/>
              </a:rPr>
              <a:t>"Administration"</a:t>
            </a:r>
            <a:r>
              <a:rPr sz="2000" dirty="0">
                <a:solidFill>
                  <a:srgbClr val="ABB2BF"/>
                </a:solidFill>
                <a:latin typeface="Calibri"/>
                <a:cs typeface="Calibri"/>
              </a:rPr>
              <a:t>,</a:t>
            </a:r>
            <a:r>
              <a:rPr sz="2000" spc="-15" dirty="0">
                <a:solidFill>
                  <a:srgbClr val="ABB2BF"/>
                </a:solidFill>
                <a:latin typeface="Calibri"/>
                <a:cs typeface="Calibri"/>
              </a:rPr>
              <a:t> </a:t>
            </a:r>
            <a:r>
              <a:rPr sz="2000" dirty="0">
                <a:solidFill>
                  <a:srgbClr val="D19A66"/>
                </a:solidFill>
                <a:latin typeface="Calibri"/>
                <a:cs typeface="Calibri"/>
              </a:rPr>
              <a:t>"locationId"</a:t>
            </a:r>
            <a:r>
              <a:rPr sz="2000" dirty="0">
                <a:solidFill>
                  <a:srgbClr val="56B6C2"/>
                </a:solidFill>
                <a:latin typeface="Calibri"/>
                <a:cs typeface="Calibri"/>
              </a:rPr>
              <a:t>:</a:t>
            </a:r>
            <a:r>
              <a:rPr sz="2000" spc="-15" dirty="0">
                <a:solidFill>
                  <a:srgbClr val="56B6C2"/>
                </a:solidFill>
                <a:latin typeface="Calibri"/>
                <a:cs typeface="Calibri"/>
              </a:rPr>
              <a:t> </a:t>
            </a:r>
            <a:r>
              <a:rPr sz="2000" dirty="0">
                <a:solidFill>
                  <a:srgbClr val="D19A66"/>
                </a:solidFill>
                <a:latin typeface="Calibri"/>
                <a:cs typeface="Calibri"/>
              </a:rPr>
              <a:t>1700</a:t>
            </a:r>
            <a:r>
              <a:rPr sz="2000" dirty="0">
                <a:solidFill>
                  <a:srgbClr val="ABB2BF"/>
                </a:solidFill>
                <a:latin typeface="Calibri"/>
                <a:cs typeface="Calibri"/>
              </a:rPr>
              <a:t>,</a:t>
            </a:r>
            <a:r>
              <a:rPr sz="2000" spc="-20" dirty="0">
                <a:solidFill>
                  <a:srgbClr val="ABB2BF"/>
                </a:solidFill>
                <a:latin typeface="Calibri"/>
                <a:cs typeface="Calibri"/>
              </a:rPr>
              <a:t> </a:t>
            </a:r>
            <a:r>
              <a:rPr sz="2000" dirty="0">
                <a:solidFill>
                  <a:srgbClr val="D19A66"/>
                </a:solidFill>
                <a:latin typeface="Calibri"/>
                <a:cs typeface="Calibri"/>
              </a:rPr>
              <a:t>"managerId"</a:t>
            </a:r>
            <a:r>
              <a:rPr sz="2000" dirty="0">
                <a:solidFill>
                  <a:srgbClr val="56B6C2"/>
                </a:solidFill>
                <a:latin typeface="Calibri"/>
                <a:cs typeface="Calibri"/>
              </a:rPr>
              <a:t>:</a:t>
            </a:r>
            <a:r>
              <a:rPr sz="2000" spc="-10" dirty="0">
                <a:solidFill>
                  <a:srgbClr val="56B6C2"/>
                </a:solidFill>
                <a:latin typeface="Calibri"/>
                <a:cs typeface="Calibri"/>
              </a:rPr>
              <a:t> </a:t>
            </a:r>
            <a:r>
              <a:rPr sz="2000" spc="-20" dirty="0">
                <a:solidFill>
                  <a:srgbClr val="D19A66"/>
                </a:solidFill>
                <a:latin typeface="Calibri"/>
                <a:cs typeface="Calibri"/>
              </a:rPr>
              <a:t>200</a:t>
            </a:r>
            <a:r>
              <a:rPr sz="2000" spc="-20" dirty="0">
                <a:solidFill>
                  <a:srgbClr val="ABB2BF"/>
                </a:solidFill>
                <a:latin typeface="Calibri"/>
                <a:cs typeface="Calibri"/>
              </a:rPr>
              <a:t>,</a:t>
            </a:r>
            <a:endParaRPr sz="2000" dirty="0">
              <a:latin typeface="Calibri"/>
              <a:cs typeface="Calibri"/>
            </a:endParaRPr>
          </a:p>
        </p:txBody>
      </p:sp>
      <p:sp>
        <p:nvSpPr>
          <p:cNvPr id="6" name="object 5"/>
          <p:cNvSpPr txBox="1"/>
          <p:nvPr/>
        </p:nvSpPr>
        <p:spPr>
          <a:xfrm>
            <a:off x="1629915" y="2456892"/>
            <a:ext cx="4608830" cy="1944370"/>
          </a:xfrm>
          <a:prstGeom prst="rect">
            <a:avLst/>
          </a:prstGeom>
          <a:ln w="3175">
            <a:solidFill>
              <a:srgbClr val="183D83"/>
            </a:solidFill>
          </a:ln>
        </p:spPr>
        <p:txBody>
          <a:bodyPr vert="horz" wrap="square" lIns="0" tIns="32384" rIns="0" bIns="0" rtlCol="0">
            <a:spAutoFit/>
          </a:bodyPr>
          <a:lstStyle/>
          <a:p>
            <a:pPr marL="269875">
              <a:lnSpc>
                <a:spcPct val="100000"/>
              </a:lnSpc>
              <a:spcBef>
                <a:spcPts val="254"/>
              </a:spcBef>
            </a:pPr>
            <a:r>
              <a:rPr sz="2000" dirty="0">
                <a:solidFill>
                  <a:srgbClr val="D19A66"/>
                </a:solidFill>
                <a:latin typeface="Calibri"/>
                <a:cs typeface="Calibri"/>
              </a:rPr>
              <a:t>"links"</a:t>
            </a:r>
            <a:r>
              <a:rPr sz="2000" dirty="0">
                <a:solidFill>
                  <a:srgbClr val="56B6C2"/>
                </a:solidFill>
                <a:latin typeface="Calibri"/>
                <a:cs typeface="Calibri"/>
              </a:rPr>
              <a:t>:</a:t>
            </a:r>
            <a:r>
              <a:rPr sz="2000" spc="-5" dirty="0">
                <a:solidFill>
                  <a:srgbClr val="56B6C2"/>
                </a:solidFill>
                <a:latin typeface="Calibri"/>
                <a:cs typeface="Calibri"/>
              </a:rPr>
              <a:t> </a:t>
            </a:r>
            <a:r>
              <a:rPr sz="2000" dirty="0">
                <a:solidFill>
                  <a:srgbClr val="ABB2BF"/>
                </a:solidFill>
                <a:latin typeface="Calibri"/>
                <a:cs typeface="Calibri"/>
              </a:rPr>
              <a:t>[</a:t>
            </a:r>
            <a:r>
              <a:rPr sz="2000" spc="-5" dirty="0">
                <a:solidFill>
                  <a:srgbClr val="ABB2BF"/>
                </a:solidFill>
                <a:latin typeface="Calibri"/>
                <a:cs typeface="Calibri"/>
              </a:rPr>
              <a:t> </a:t>
            </a:r>
            <a:r>
              <a:rPr sz="2000" spc="-50" dirty="0">
                <a:solidFill>
                  <a:srgbClr val="ABB2BF"/>
                </a:solidFill>
                <a:latin typeface="Calibri"/>
                <a:cs typeface="Calibri"/>
              </a:rPr>
              <a:t>{</a:t>
            </a:r>
            <a:endParaRPr sz="2000">
              <a:latin typeface="Calibri"/>
              <a:cs typeface="Calibri"/>
            </a:endParaRPr>
          </a:p>
          <a:p>
            <a:pPr marL="1241425" marR="857885">
              <a:lnSpc>
                <a:spcPct val="121000"/>
              </a:lnSpc>
              <a:spcBef>
                <a:spcPts val="95"/>
              </a:spcBef>
            </a:pPr>
            <a:r>
              <a:rPr sz="2000" dirty="0">
                <a:solidFill>
                  <a:srgbClr val="D19A66"/>
                </a:solidFill>
                <a:latin typeface="Calibri"/>
                <a:cs typeface="Calibri"/>
              </a:rPr>
              <a:t>"href"</a:t>
            </a:r>
            <a:r>
              <a:rPr sz="2000" dirty="0">
                <a:solidFill>
                  <a:srgbClr val="56B6C2"/>
                </a:solidFill>
                <a:latin typeface="Calibri"/>
                <a:cs typeface="Calibri"/>
              </a:rPr>
              <a:t>:</a:t>
            </a:r>
            <a:r>
              <a:rPr sz="2000" spc="-10" dirty="0">
                <a:solidFill>
                  <a:srgbClr val="56B6C2"/>
                </a:solidFill>
                <a:latin typeface="Calibri"/>
                <a:cs typeface="Calibri"/>
              </a:rPr>
              <a:t> </a:t>
            </a:r>
            <a:r>
              <a:rPr sz="2000" spc="-10" dirty="0">
                <a:solidFill>
                  <a:srgbClr val="98C379"/>
                </a:solidFill>
                <a:latin typeface="Calibri"/>
                <a:cs typeface="Calibri"/>
              </a:rPr>
              <a:t>"10/employees"</a:t>
            </a:r>
            <a:r>
              <a:rPr sz="2000" spc="-10" dirty="0">
                <a:solidFill>
                  <a:srgbClr val="ABB2BF"/>
                </a:solidFill>
                <a:latin typeface="Calibri"/>
                <a:cs typeface="Calibri"/>
              </a:rPr>
              <a:t>, </a:t>
            </a:r>
            <a:r>
              <a:rPr sz="2000" dirty="0">
                <a:solidFill>
                  <a:srgbClr val="D19A66"/>
                </a:solidFill>
                <a:latin typeface="Calibri"/>
                <a:cs typeface="Calibri"/>
              </a:rPr>
              <a:t>"rel"</a:t>
            </a:r>
            <a:r>
              <a:rPr sz="2000" dirty="0">
                <a:solidFill>
                  <a:srgbClr val="56B6C2"/>
                </a:solidFill>
                <a:latin typeface="Calibri"/>
                <a:cs typeface="Calibri"/>
              </a:rPr>
              <a:t>:</a:t>
            </a:r>
            <a:r>
              <a:rPr sz="2000" spc="-10" dirty="0">
                <a:solidFill>
                  <a:srgbClr val="56B6C2"/>
                </a:solidFill>
                <a:latin typeface="Calibri"/>
                <a:cs typeface="Calibri"/>
              </a:rPr>
              <a:t> </a:t>
            </a:r>
            <a:r>
              <a:rPr sz="2000" spc="-10" dirty="0">
                <a:solidFill>
                  <a:srgbClr val="98C379"/>
                </a:solidFill>
                <a:latin typeface="Calibri"/>
                <a:cs typeface="Calibri"/>
              </a:rPr>
              <a:t>"employees"</a:t>
            </a:r>
            <a:r>
              <a:rPr sz="2000" spc="-10" dirty="0">
                <a:solidFill>
                  <a:srgbClr val="ABB2BF"/>
                </a:solidFill>
                <a:latin typeface="Calibri"/>
                <a:cs typeface="Calibri"/>
              </a:rPr>
              <a:t>,</a:t>
            </a:r>
            <a:endParaRPr sz="2000">
              <a:latin typeface="Calibri"/>
              <a:cs typeface="Calibri"/>
            </a:endParaRPr>
          </a:p>
          <a:p>
            <a:pPr marL="1241425">
              <a:lnSpc>
                <a:spcPct val="100000"/>
              </a:lnSpc>
              <a:spcBef>
                <a:spcPts val="600"/>
              </a:spcBef>
            </a:pPr>
            <a:r>
              <a:rPr sz="2000" dirty="0">
                <a:solidFill>
                  <a:srgbClr val="D19A66"/>
                </a:solidFill>
                <a:latin typeface="Calibri"/>
                <a:cs typeface="Calibri"/>
              </a:rPr>
              <a:t>"type"</a:t>
            </a:r>
            <a:r>
              <a:rPr sz="2000" spc="-25" dirty="0">
                <a:solidFill>
                  <a:srgbClr val="D19A66"/>
                </a:solidFill>
                <a:latin typeface="Calibri"/>
                <a:cs typeface="Calibri"/>
              </a:rPr>
              <a:t> </a:t>
            </a:r>
            <a:r>
              <a:rPr sz="2000" dirty="0">
                <a:solidFill>
                  <a:srgbClr val="56B6C2"/>
                </a:solidFill>
                <a:latin typeface="Calibri"/>
                <a:cs typeface="Calibri"/>
              </a:rPr>
              <a:t>:</a:t>
            </a:r>
            <a:r>
              <a:rPr sz="2000" spc="-5" dirty="0">
                <a:solidFill>
                  <a:srgbClr val="56B6C2"/>
                </a:solidFill>
                <a:latin typeface="Calibri"/>
                <a:cs typeface="Calibri"/>
              </a:rPr>
              <a:t> </a:t>
            </a:r>
            <a:r>
              <a:rPr sz="2000" spc="-20" dirty="0">
                <a:solidFill>
                  <a:srgbClr val="98C379"/>
                </a:solidFill>
                <a:latin typeface="Calibri"/>
                <a:cs typeface="Calibri"/>
              </a:rPr>
              <a:t>"GET”</a:t>
            </a:r>
            <a:endParaRPr sz="2000">
              <a:latin typeface="Calibri"/>
              <a:cs typeface="Calibri"/>
            </a:endParaRPr>
          </a:p>
          <a:p>
            <a:pPr marL="327025">
              <a:lnSpc>
                <a:spcPct val="100000"/>
              </a:lnSpc>
              <a:spcBef>
                <a:spcPts val="600"/>
              </a:spcBef>
            </a:pPr>
            <a:r>
              <a:rPr sz="2000" dirty="0">
                <a:solidFill>
                  <a:srgbClr val="ABB2BF"/>
                </a:solidFill>
                <a:latin typeface="Calibri"/>
                <a:cs typeface="Calibri"/>
              </a:rPr>
              <a:t>}</a:t>
            </a:r>
            <a:r>
              <a:rPr sz="2000" spc="-10" dirty="0">
                <a:solidFill>
                  <a:srgbClr val="ABB2BF"/>
                </a:solidFill>
                <a:latin typeface="Calibri"/>
                <a:cs typeface="Calibri"/>
              </a:rPr>
              <a:t> </a:t>
            </a:r>
            <a:r>
              <a:rPr sz="2000" spc="-50" dirty="0">
                <a:solidFill>
                  <a:srgbClr val="ABB2BF"/>
                </a:solidFill>
                <a:latin typeface="Calibri"/>
                <a:cs typeface="Calibri"/>
              </a:rPr>
              <a:t>]</a:t>
            </a:r>
            <a:endParaRPr sz="2000">
              <a:latin typeface="Calibri"/>
              <a:cs typeface="Calibri"/>
            </a:endParaRPr>
          </a:p>
        </p:txBody>
      </p:sp>
      <p:sp>
        <p:nvSpPr>
          <p:cNvPr id="7" name="object 6"/>
          <p:cNvSpPr txBox="1"/>
          <p:nvPr/>
        </p:nvSpPr>
        <p:spPr>
          <a:xfrm>
            <a:off x="973137" y="4293107"/>
            <a:ext cx="6853555" cy="1549400"/>
          </a:xfrm>
          <a:prstGeom prst="rect">
            <a:avLst/>
          </a:prstGeom>
        </p:spPr>
        <p:txBody>
          <a:bodyPr vert="horz" wrap="square" lIns="0" tIns="88900" rIns="0" bIns="0" rtlCol="0">
            <a:spAutoFit/>
          </a:bodyPr>
          <a:lstStyle/>
          <a:p>
            <a:pPr marL="12700">
              <a:lnSpc>
                <a:spcPct val="100000"/>
              </a:lnSpc>
              <a:spcBef>
                <a:spcPts val="700"/>
              </a:spcBef>
            </a:pPr>
            <a:r>
              <a:rPr sz="2000" dirty="0">
                <a:solidFill>
                  <a:srgbClr val="ABB2BF"/>
                </a:solidFill>
                <a:latin typeface="Calibri"/>
                <a:cs typeface="Calibri"/>
              </a:rPr>
              <a:t>}</a:t>
            </a:r>
            <a:endParaRPr sz="2000" dirty="0">
              <a:latin typeface="Calibri"/>
              <a:cs typeface="Calibri"/>
            </a:endParaRPr>
          </a:p>
          <a:p>
            <a:pPr marL="354965" indent="-342265">
              <a:lnSpc>
                <a:spcPct val="100000"/>
              </a:lnSpc>
              <a:spcBef>
                <a:spcPts val="600"/>
              </a:spcBef>
              <a:buFont typeface="Arial"/>
              <a:buChar char="•"/>
              <a:tabLst>
                <a:tab pos="354965" algn="l"/>
              </a:tabLst>
            </a:pPr>
            <a:r>
              <a:rPr sz="2000" dirty="0">
                <a:latin typeface="AU Passata"/>
                <a:cs typeface="AU Passata"/>
              </a:rPr>
              <a:t>A</a:t>
            </a:r>
            <a:r>
              <a:rPr sz="2000" spc="-40" dirty="0">
                <a:latin typeface="AU Passata"/>
                <a:cs typeface="AU Passata"/>
              </a:rPr>
              <a:t> </a:t>
            </a:r>
            <a:r>
              <a:rPr sz="2000" dirty="0">
                <a:latin typeface="AU Passata"/>
                <a:cs typeface="AU Passata"/>
              </a:rPr>
              <a:t>dynamic</a:t>
            </a:r>
            <a:r>
              <a:rPr sz="2000" spc="-25" dirty="0">
                <a:latin typeface="AU Passata"/>
                <a:cs typeface="AU Passata"/>
              </a:rPr>
              <a:t> </a:t>
            </a:r>
            <a:r>
              <a:rPr sz="2000" dirty="0">
                <a:latin typeface="AU Passata"/>
                <a:cs typeface="AU Passata"/>
              </a:rPr>
              <a:t>way</a:t>
            </a:r>
            <a:r>
              <a:rPr sz="2000" spc="-25" dirty="0">
                <a:latin typeface="AU Passata"/>
                <a:cs typeface="AU Passata"/>
              </a:rPr>
              <a:t> </a:t>
            </a:r>
            <a:r>
              <a:rPr sz="2000" dirty="0">
                <a:latin typeface="AU Passata"/>
                <a:cs typeface="AU Passata"/>
              </a:rPr>
              <a:t>of</a:t>
            </a:r>
            <a:r>
              <a:rPr sz="2000" spc="-25" dirty="0">
                <a:latin typeface="AU Passata"/>
                <a:cs typeface="AU Passata"/>
              </a:rPr>
              <a:t> </a:t>
            </a:r>
            <a:r>
              <a:rPr sz="2000" dirty="0">
                <a:latin typeface="AU Passata"/>
                <a:cs typeface="AU Passata"/>
              </a:rPr>
              <a:t>navigating</a:t>
            </a:r>
            <a:r>
              <a:rPr sz="2000" spc="-35" dirty="0">
                <a:latin typeface="AU Passata"/>
                <a:cs typeface="AU Passata"/>
              </a:rPr>
              <a:t> </a:t>
            </a:r>
            <a:r>
              <a:rPr sz="2000" dirty="0">
                <a:latin typeface="AU Passata"/>
                <a:cs typeface="AU Passata"/>
              </a:rPr>
              <a:t>to</a:t>
            </a:r>
            <a:r>
              <a:rPr sz="2000" spc="-25" dirty="0">
                <a:latin typeface="AU Passata"/>
                <a:cs typeface="AU Passata"/>
              </a:rPr>
              <a:t> </a:t>
            </a:r>
            <a:r>
              <a:rPr sz="2000" dirty="0">
                <a:latin typeface="AU Passata"/>
                <a:cs typeface="AU Passata"/>
              </a:rPr>
              <a:t>related</a:t>
            </a:r>
            <a:r>
              <a:rPr sz="2000" spc="-30" dirty="0">
                <a:latin typeface="AU Passata"/>
                <a:cs typeface="AU Passata"/>
              </a:rPr>
              <a:t> </a:t>
            </a:r>
            <a:r>
              <a:rPr sz="2000" spc="-10" dirty="0">
                <a:latin typeface="AU Passata"/>
                <a:cs typeface="AU Passata"/>
              </a:rPr>
              <a:t>resources</a:t>
            </a:r>
            <a:endParaRPr sz="2000" dirty="0">
              <a:latin typeface="AU Passata"/>
              <a:cs typeface="AU Passata"/>
            </a:endParaRPr>
          </a:p>
          <a:p>
            <a:pPr marL="354965" indent="-342265">
              <a:lnSpc>
                <a:spcPct val="100000"/>
              </a:lnSpc>
              <a:spcBef>
                <a:spcPts val="600"/>
              </a:spcBef>
              <a:buFont typeface="Arial"/>
              <a:buChar char="•"/>
              <a:tabLst>
                <a:tab pos="354965" algn="l"/>
              </a:tabLst>
            </a:pPr>
            <a:r>
              <a:rPr sz="2000" dirty="0">
                <a:latin typeface="AU Passata"/>
                <a:cs typeface="AU Passata"/>
              </a:rPr>
              <a:t>Clients</a:t>
            </a:r>
            <a:r>
              <a:rPr sz="2000" spc="-20" dirty="0">
                <a:latin typeface="AU Passata"/>
                <a:cs typeface="AU Passata"/>
              </a:rPr>
              <a:t> </a:t>
            </a:r>
            <a:r>
              <a:rPr sz="2000" dirty="0">
                <a:latin typeface="AU Passata"/>
                <a:cs typeface="AU Passata"/>
              </a:rPr>
              <a:t>don’t</a:t>
            </a:r>
            <a:r>
              <a:rPr sz="2000" spc="-20" dirty="0">
                <a:latin typeface="AU Passata"/>
                <a:cs typeface="AU Passata"/>
              </a:rPr>
              <a:t> </a:t>
            </a:r>
            <a:r>
              <a:rPr sz="2000" dirty="0">
                <a:latin typeface="AU Passata"/>
                <a:cs typeface="AU Passata"/>
              </a:rPr>
              <a:t>need</a:t>
            </a:r>
            <a:r>
              <a:rPr sz="2000" spc="-20" dirty="0">
                <a:latin typeface="AU Passata"/>
                <a:cs typeface="AU Passata"/>
              </a:rPr>
              <a:t> </a:t>
            </a:r>
            <a:r>
              <a:rPr sz="2000" dirty="0">
                <a:latin typeface="AU Passata"/>
                <a:cs typeface="AU Passata"/>
              </a:rPr>
              <a:t>to</a:t>
            </a:r>
            <a:r>
              <a:rPr sz="2000" spc="-15" dirty="0">
                <a:latin typeface="AU Passata"/>
                <a:cs typeface="AU Passata"/>
              </a:rPr>
              <a:t> </a:t>
            </a:r>
            <a:r>
              <a:rPr sz="2000" dirty="0">
                <a:latin typeface="AU Passata"/>
                <a:cs typeface="AU Passata"/>
              </a:rPr>
              <a:t>be</a:t>
            </a:r>
            <a:r>
              <a:rPr sz="2000" spc="-15" dirty="0">
                <a:latin typeface="AU Passata"/>
                <a:cs typeface="AU Passata"/>
              </a:rPr>
              <a:t> </a:t>
            </a:r>
            <a:r>
              <a:rPr sz="2000" spc="-10" dirty="0">
                <a:latin typeface="AU Passata"/>
                <a:cs typeface="AU Passata"/>
              </a:rPr>
              <a:t>hard-coded</a:t>
            </a:r>
            <a:endParaRPr sz="2000" dirty="0">
              <a:latin typeface="AU Passata"/>
              <a:cs typeface="AU Passata"/>
            </a:endParaRPr>
          </a:p>
          <a:p>
            <a:pPr marL="354965" indent="-342265">
              <a:lnSpc>
                <a:spcPct val="100000"/>
              </a:lnSpc>
              <a:spcBef>
                <a:spcPts val="600"/>
              </a:spcBef>
              <a:buFont typeface="Arial"/>
              <a:buChar char="•"/>
              <a:tabLst>
                <a:tab pos="354965" algn="l"/>
              </a:tabLst>
            </a:pPr>
            <a:r>
              <a:rPr sz="2000" dirty="0">
                <a:latin typeface="AU Passata"/>
                <a:cs typeface="AU Passata"/>
              </a:rPr>
              <a:t>Don’t</a:t>
            </a:r>
            <a:r>
              <a:rPr sz="2000" spc="-30" dirty="0">
                <a:latin typeface="AU Passata"/>
                <a:cs typeface="AU Passata"/>
              </a:rPr>
              <a:t> </a:t>
            </a:r>
            <a:r>
              <a:rPr sz="2000" dirty="0">
                <a:latin typeface="AU Passata"/>
                <a:cs typeface="AU Passata"/>
              </a:rPr>
              <a:t>need</a:t>
            </a:r>
            <a:r>
              <a:rPr sz="2000" spc="-25" dirty="0">
                <a:latin typeface="AU Passata"/>
                <a:cs typeface="AU Passata"/>
              </a:rPr>
              <a:t> </a:t>
            </a:r>
            <a:r>
              <a:rPr sz="2000" dirty="0">
                <a:latin typeface="AU Passata"/>
                <a:cs typeface="AU Passata"/>
              </a:rPr>
              <a:t>to</a:t>
            </a:r>
            <a:r>
              <a:rPr sz="2000" spc="-15" dirty="0">
                <a:latin typeface="AU Passata"/>
                <a:cs typeface="AU Passata"/>
              </a:rPr>
              <a:t> </a:t>
            </a:r>
            <a:r>
              <a:rPr sz="2000" dirty="0">
                <a:latin typeface="AU Passata"/>
                <a:cs typeface="AU Passata"/>
              </a:rPr>
              <a:t>be</a:t>
            </a:r>
            <a:r>
              <a:rPr sz="2000" spc="-20" dirty="0">
                <a:latin typeface="AU Passata"/>
                <a:cs typeface="AU Passata"/>
              </a:rPr>
              <a:t> </a:t>
            </a:r>
            <a:r>
              <a:rPr sz="2000" dirty="0">
                <a:latin typeface="AU Passata"/>
                <a:cs typeface="AU Passata"/>
              </a:rPr>
              <a:t>in</a:t>
            </a:r>
            <a:r>
              <a:rPr sz="2000" spc="-20" dirty="0">
                <a:latin typeface="AU Passata"/>
                <a:cs typeface="AU Passata"/>
              </a:rPr>
              <a:t> </a:t>
            </a:r>
            <a:r>
              <a:rPr sz="2000" dirty="0">
                <a:latin typeface="AU Passata"/>
                <a:cs typeface="AU Passata"/>
              </a:rPr>
              <a:t>the</a:t>
            </a:r>
            <a:r>
              <a:rPr sz="2000" spc="-20" dirty="0">
                <a:latin typeface="AU Passata"/>
                <a:cs typeface="AU Passata"/>
              </a:rPr>
              <a:t> </a:t>
            </a:r>
            <a:r>
              <a:rPr sz="2000" dirty="0">
                <a:latin typeface="AU Passata"/>
                <a:cs typeface="AU Passata"/>
              </a:rPr>
              <a:t>body</a:t>
            </a:r>
            <a:r>
              <a:rPr sz="2000" spc="-10" dirty="0">
                <a:latin typeface="AU Passata"/>
                <a:cs typeface="AU Passata"/>
              </a:rPr>
              <a:t> </a:t>
            </a:r>
            <a:r>
              <a:rPr sz="2000" dirty="0">
                <a:latin typeface="AU Passata"/>
                <a:cs typeface="AU Passata"/>
              </a:rPr>
              <a:t>–</a:t>
            </a:r>
            <a:r>
              <a:rPr sz="2000" spc="-15" dirty="0">
                <a:latin typeface="AU Passata"/>
                <a:cs typeface="AU Passata"/>
              </a:rPr>
              <a:t> </a:t>
            </a:r>
            <a:r>
              <a:rPr sz="2000" dirty="0">
                <a:latin typeface="AU Passata"/>
                <a:cs typeface="AU Passata"/>
              </a:rPr>
              <a:t>could</a:t>
            </a:r>
            <a:r>
              <a:rPr sz="2000" spc="-25" dirty="0">
                <a:latin typeface="AU Passata"/>
                <a:cs typeface="AU Passata"/>
              </a:rPr>
              <a:t> </a:t>
            </a:r>
            <a:r>
              <a:rPr sz="2000" dirty="0">
                <a:latin typeface="AU Passata"/>
                <a:cs typeface="AU Passata"/>
              </a:rPr>
              <a:t>also</a:t>
            </a:r>
            <a:r>
              <a:rPr sz="2000" spc="-15" dirty="0">
                <a:latin typeface="AU Passata"/>
                <a:cs typeface="AU Passata"/>
              </a:rPr>
              <a:t> </a:t>
            </a:r>
            <a:r>
              <a:rPr sz="2000" dirty="0">
                <a:latin typeface="AU Passata"/>
                <a:cs typeface="AU Passata"/>
              </a:rPr>
              <a:t>be</a:t>
            </a:r>
            <a:r>
              <a:rPr sz="2000" spc="-20" dirty="0">
                <a:latin typeface="AU Passata"/>
                <a:cs typeface="AU Passata"/>
              </a:rPr>
              <a:t> </a:t>
            </a:r>
            <a:r>
              <a:rPr sz="2000" dirty="0">
                <a:latin typeface="AU Passata"/>
                <a:cs typeface="AU Passata"/>
              </a:rPr>
              <a:t>in</a:t>
            </a:r>
            <a:r>
              <a:rPr sz="2000" spc="-20" dirty="0">
                <a:latin typeface="AU Passata"/>
                <a:cs typeface="AU Passata"/>
              </a:rPr>
              <a:t> </a:t>
            </a:r>
            <a:r>
              <a:rPr sz="2000" dirty="0">
                <a:latin typeface="AU Passata"/>
                <a:cs typeface="AU Passata"/>
              </a:rPr>
              <a:t>the</a:t>
            </a:r>
            <a:r>
              <a:rPr sz="2000" spc="-15" dirty="0">
                <a:latin typeface="AU Passata"/>
                <a:cs typeface="AU Passata"/>
              </a:rPr>
              <a:t> </a:t>
            </a:r>
            <a:r>
              <a:rPr sz="2000" spc="-10" dirty="0">
                <a:latin typeface="AU Passata"/>
                <a:cs typeface="AU Passata"/>
              </a:rPr>
              <a:t>header</a:t>
            </a:r>
            <a:endParaRPr sz="2000" dirty="0">
              <a:latin typeface="AU Passata"/>
              <a:cs typeface="AU Passata"/>
            </a:endParaRPr>
          </a:p>
        </p:txBody>
      </p:sp>
    </p:spTree>
    <p:extLst>
      <p:ext uri="{BB962C8B-B14F-4D97-AF65-F5344CB8AC3E}">
        <p14:creationId xmlns:p14="http://schemas.microsoft.com/office/powerpoint/2010/main" val="224359778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a:t>REST</a:t>
            </a:r>
            <a:r>
              <a:rPr lang="da-DK" spc="-25" dirty="0"/>
              <a:t> </a:t>
            </a:r>
            <a:r>
              <a:rPr lang="da-DK" dirty="0"/>
              <a:t>MATURITY</a:t>
            </a:r>
            <a:r>
              <a:rPr lang="da-DK" spc="-15" dirty="0"/>
              <a:t> </a:t>
            </a:r>
            <a:r>
              <a:rPr lang="da-DK" spc="-10" dirty="0"/>
              <a:t>LEVELS</a:t>
            </a:r>
            <a:endParaRPr lang="da-DK" dirty="0"/>
          </a:p>
        </p:txBody>
      </p:sp>
      <p:sp>
        <p:nvSpPr>
          <p:cNvPr id="3" name="Content Placeholder 2"/>
          <p:cNvSpPr>
            <a:spLocks noGrp="1"/>
          </p:cNvSpPr>
          <p:nvPr>
            <p:ph idx="1"/>
          </p:nvPr>
        </p:nvSpPr>
        <p:spPr>
          <a:xfrm>
            <a:off x="838200" y="1311965"/>
            <a:ext cx="5952893" cy="4864998"/>
          </a:xfrm>
        </p:spPr>
        <p:txBody>
          <a:bodyPr/>
          <a:lstStyle/>
          <a:p>
            <a:pPr marL="297815" indent="-285115">
              <a:lnSpc>
                <a:spcPts val="1860"/>
              </a:lnSpc>
              <a:spcBef>
                <a:spcPts val="100"/>
              </a:spcBef>
              <a:buFont typeface="Arial"/>
              <a:buChar char="•"/>
              <a:tabLst>
                <a:tab pos="297815" algn="l"/>
              </a:tabLst>
            </a:pPr>
            <a:r>
              <a:rPr lang="en-US" sz="1600" spc="-10" dirty="0">
                <a:latin typeface="AU Passata"/>
                <a:cs typeface="AU Passata"/>
              </a:rPr>
              <a:t>Level</a:t>
            </a:r>
            <a:r>
              <a:rPr lang="en-US" sz="1600" spc="-80" dirty="0">
                <a:latin typeface="AU Passata"/>
                <a:cs typeface="AU Passata"/>
              </a:rPr>
              <a:t> </a:t>
            </a:r>
            <a:r>
              <a:rPr lang="en-US" sz="1600" spc="-25" dirty="0">
                <a:latin typeface="AU Passata"/>
                <a:cs typeface="AU Passata"/>
              </a:rPr>
              <a:t>0:</a:t>
            </a:r>
            <a:endParaRPr lang="en-US" sz="1600" dirty="0">
              <a:latin typeface="AU Passata"/>
              <a:cs typeface="AU Passata"/>
            </a:endParaRPr>
          </a:p>
          <a:p>
            <a:pPr marL="907415" lvl="1" indent="-285115">
              <a:lnSpc>
                <a:spcPts val="1800"/>
              </a:lnSpc>
              <a:buFont typeface="Arial"/>
              <a:buChar char="•"/>
              <a:tabLst>
                <a:tab pos="907415" algn="l"/>
              </a:tabLst>
            </a:pPr>
            <a:r>
              <a:rPr lang="en-US" sz="1600" dirty="0">
                <a:latin typeface="AU Passata"/>
                <a:cs typeface="AU Passata"/>
              </a:rPr>
              <a:t>Single</a:t>
            </a:r>
            <a:r>
              <a:rPr lang="en-US" sz="1600" spc="-35" dirty="0">
                <a:latin typeface="AU Passata"/>
                <a:cs typeface="AU Passata"/>
              </a:rPr>
              <a:t> </a:t>
            </a:r>
            <a:r>
              <a:rPr lang="en-US" sz="1600" dirty="0">
                <a:latin typeface="AU Passata"/>
                <a:cs typeface="AU Passata"/>
              </a:rPr>
              <a:t>word</a:t>
            </a:r>
            <a:r>
              <a:rPr lang="en-US" sz="1600" spc="-20" dirty="0">
                <a:latin typeface="AU Passata"/>
                <a:cs typeface="AU Passata"/>
              </a:rPr>
              <a:t> </a:t>
            </a:r>
            <a:r>
              <a:rPr lang="en-US" sz="1600" dirty="0">
                <a:latin typeface="AU Passata"/>
                <a:cs typeface="AU Passata"/>
              </a:rPr>
              <a:t>and</a:t>
            </a:r>
            <a:r>
              <a:rPr lang="en-US" sz="1600" spc="-20" dirty="0">
                <a:latin typeface="AU Passata"/>
                <a:cs typeface="AU Passata"/>
              </a:rPr>
              <a:t> </a:t>
            </a:r>
            <a:r>
              <a:rPr lang="en-US" sz="1600" dirty="0">
                <a:latin typeface="AU Passata"/>
                <a:cs typeface="AU Passata"/>
              </a:rPr>
              <a:t>single</a:t>
            </a:r>
            <a:r>
              <a:rPr lang="en-US" sz="1600" spc="75" dirty="0">
                <a:latin typeface="AU Passata"/>
                <a:cs typeface="AU Passata"/>
              </a:rPr>
              <a:t> </a:t>
            </a:r>
            <a:r>
              <a:rPr lang="en-US" sz="1600" spc="-20" dirty="0">
                <a:latin typeface="AU Passata"/>
                <a:cs typeface="AU Passata"/>
              </a:rPr>
              <a:t>VERB</a:t>
            </a:r>
            <a:endParaRPr lang="en-US" sz="1600" dirty="0">
              <a:latin typeface="AU Passata"/>
              <a:cs typeface="AU Passata"/>
            </a:endParaRPr>
          </a:p>
          <a:p>
            <a:pPr marL="907415" lvl="1" indent="-285115">
              <a:lnSpc>
                <a:spcPts val="1800"/>
              </a:lnSpc>
              <a:buFont typeface="Arial"/>
              <a:buChar char="•"/>
              <a:tabLst>
                <a:tab pos="907415" algn="l"/>
              </a:tabLst>
            </a:pPr>
            <a:r>
              <a:rPr lang="en-US" sz="1600" dirty="0">
                <a:latin typeface="AU Passata"/>
                <a:cs typeface="AU Passata"/>
              </a:rPr>
              <a:t>E.g.</a:t>
            </a:r>
            <a:r>
              <a:rPr lang="en-US" sz="1600" spc="-10" dirty="0">
                <a:latin typeface="AU Passata"/>
                <a:cs typeface="AU Passata"/>
              </a:rPr>
              <a:t> </a:t>
            </a:r>
            <a:r>
              <a:rPr lang="en-US" sz="1600" dirty="0">
                <a:latin typeface="AU Passata"/>
                <a:cs typeface="AU Passata"/>
              </a:rPr>
              <a:t>only</a:t>
            </a:r>
            <a:r>
              <a:rPr lang="en-US" sz="1600" spc="-10" dirty="0">
                <a:latin typeface="AU Passata"/>
                <a:cs typeface="AU Passata"/>
              </a:rPr>
              <a:t> </a:t>
            </a:r>
            <a:r>
              <a:rPr lang="en-US" sz="1600" dirty="0">
                <a:latin typeface="AU Passata"/>
                <a:cs typeface="AU Passata"/>
              </a:rPr>
              <a:t>a</a:t>
            </a:r>
            <a:r>
              <a:rPr lang="en-US" sz="1600" spc="-10" dirty="0">
                <a:latin typeface="AU Passata"/>
                <a:cs typeface="AU Passata"/>
              </a:rPr>
              <a:t> </a:t>
            </a:r>
            <a:r>
              <a:rPr lang="en-US" sz="1600" dirty="0">
                <a:latin typeface="AU Passata"/>
                <a:cs typeface="AU Passata"/>
              </a:rPr>
              <a:t>single</a:t>
            </a:r>
            <a:r>
              <a:rPr lang="en-US" sz="1600" spc="-10" dirty="0">
                <a:latin typeface="AU Passata"/>
                <a:cs typeface="AU Passata"/>
              </a:rPr>
              <a:t> </a:t>
            </a:r>
            <a:r>
              <a:rPr lang="en-US" sz="1600" dirty="0">
                <a:latin typeface="AU Passata"/>
                <a:cs typeface="AU Passata"/>
              </a:rPr>
              <a:t>http</a:t>
            </a:r>
            <a:r>
              <a:rPr lang="en-US" sz="1600" spc="-10" dirty="0">
                <a:latin typeface="AU Passata"/>
                <a:cs typeface="AU Passata"/>
              </a:rPr>
              <a:t> </a:t>
            </a:r>
            <a:r>
              <a:rPr lang="en-US" sz="1600" dirty="0">
                <a:latin typeface="AU Passata"/>
                <a:cs typeface="AU Passata"/>
              </a:rPr>
              <a:t>endpoint</a:t>
            </a:r>
            <a:r>
              <a:rPr lang="en-US" sz="1600" spc="-10" dirty="0">
                <a:latin typeface="AU Passata"/>
                <a:cs typeface="AU Passata"/>
              </a:rPr>
              <a:t> </a:t>
            </a:r>
            <a:r>
              <a:rPr lang="en-US" sz="1600" dirty="0">
                <a:latin typeface="AU Passata"/>
                <a:cs typeface="AU Passata"/>
              </a:rPr>
              <a:t>using</a:t>
            </a:r>
            <a:r>
              <a:rPr lang="en-US" sz="1600" spc="-10" dirty="0">
                <a:latin typeface="AU Passata"/>
                <a:cs typeface="AU Passata"/>
              </a:rPr>
              <a:t> </a:t>
            </a:r>
            <a:r>
              <a:rPr lang="en-US" sz="1600" dirty="0">
                <a:latin typeface="AU Passata"/>
                <a:cs typeface="AU Passata"/>
              </a:rPr>
              <a:t>post</a:t>
            </a:r>
            <a:r>
              <a:rPr lang="en-US" sz="1600" spc="-10" dirty="0">
                <a:latin typeface="AU Passata"/>
                <a:cs typeface="AU Passata"/>
              </a:rPr>
              <a:t> </a:t>
            </a:r>
            <a:r>
              <a:rPr lang="en-US" sz="1600" dirty="0">
                <a:latin typeface="AU Passata"/>
                <a:cs typeface="AU Passata"/>
              </a:rPr>
              <a:t>or</a:t>
            </a:r>
            <a:r>
              <a:rPr lang="en-US" sz="1600" spc="-5" dirty="0">
                <a:latin typeface="AU Passata"/>
                <a:cs typeface="AU Passata"/>
              </a:rPr>
              <a:t> </a:t>
            </a:r>
            <a:r>
              <a:rPr lang="en-US" sz="1600" spc="-25" dirty="0">
                <a:latin typeface="AU Passata"/>
                <a:cs typeface="AU Passata"/>
              </a:rPr>
              <a:t>get</a:t>
            </a:r>
            <a:endParaRPr lang="en-US" sz="1600" dirty="0">
              <a:latin typeface="AU Passata"/>
              <a:cs typeface="AU Passata"/>
            </a:endParaRPr>
          </a:p>
          <a:p>
            <a:pPr marL="297815" indent="-285115">
              <a:lnSpc>
                <a:spcPts val="1850"/>
              </a:lnSpc>
              <a:buFont typeface="Arial"/>
              <a:buChar char="•"/>
              <a:tabLst>
                <a:tab pos="297815" algn="l"/>
              </a:tabLst>
            </a:pPr>
            <a:r>
              <a:rPr lang="en-US" sz="1600" spc="-10" dirty="0">
                <a:latin typeface="AU Passata"/>
                <a:cs typeface="AU Passata"/>
              </a:rPr>
              <a:t>Level</a:t>
            </a:r>
            <a:r>
              <a:rPr lang="en-US" sz="1600" spc="-80" dirty="0">
                <a:latin typeface="AU Passata"/>
                <a:cs typeface="AU Passata"/>
              </a:rPr>
              <a:t> </a:t>
            </a:r>
            <a:r>
              <a:rPr lang="en-US" sz="1600" spc="-25" dirty="0">
                <a:latin typeface="AU Passata"/>
                <a:cs typeface="AU Passata"/>
              </a:rPr>
              <a:t>1:</a:t>
            </a:r>
            <a:endParaRPr lang="en-US" sz="1600" dirty="0">
              <a:latin typeface="AU Passata"/>
              <a:cs typeface="AU Passata"/>
            </a:endParaRPr>
          </a:p>
          <a:p>
            <a:pPr marL="907415" lvl="1" indent="-285115">
              <a:lnSpc>
                <a:spcPts val="1850"/>
              </a:lnSpc>
              <a:buFont typeface="Arial"/>
              <a:buChar char="•"/>
              <a:tabLst>
                <a:tab pos="907415" algn="l"/>
              </a:tabLst>
            </a:pPr>
            <a:r>
              <a:rPr lang="en-US" sz="1600" spc="-10" dirty="0">
                <a:latin typeface="AU Passata"/>
                <a:cs typeface="AU Passata"/>
              </a:rPr>
              <a:t>Level</a:t>
            </a:r>
            <a:r>
              <a:rPr lang="en-US" sz="1600" spc="-20" dirty="0">
                <a:latin typeface="AU Passata"/>
                <a:cs typeface="AU Passata"/>
              </a:rPr>
              <a:t> </a:t>
            </a:r>
            <a:r>
              <a:rPr lang="en-US" sz="1600" dirty="0">
                <a:latin typeface="AU Passata"/>
                <a:cs typeface="AU Passata"/>
              </a:rPr>
              <a:t>0,</a:t>
            </a:r>
            <a:r>
              <a:rPr lang="en-US" sz="1600" spc="-20" dirty="0">
                <a:latin typeface="AU Passata"/>
                <a:cs typeface="AU Passata"/>
              </a:rPr>
              <a:t> </a:t>
            </a:r>
            <a:r>
              <a:rPr lang="en-US" sz="1600" dirty="0">
                <a:latin typeface="AU Passata"/>
                <a:cs typeface="AU Passata"/>
              </a:rPr>
              <a:t>but</a:t>
            </a:r>
            <a:r>
              <a:rPr lang="en-US" sz="1600" spc="-25" dirty="0">
                <a:latin typeface="AU Passata"/>
                <a:cs typeface="AU Passata"/>
              </a:rPr>
              <a:t> </a:t>
            </a:r>
            <a:r>
              <a:rPr lang="en-US" sz="1600" dirty="0">
                <a:latin typeface="AU Passata"/>
                <a:cs typeface="AU Passata"/>
              </a:rPr>
              <a:t>with</a:t>
            </a:r>
            <a:r>
              <a:rPr lang="en-US" sz="1600" spc="-25" dirty="0">
                <a:latin typeface="AU Passata"/>
                <a:cs typeface="AU Passata"/>
              </a:rPr>
              <a:t> </a:t>
            </a:r>
            <a:r>
              <a:rPr lang="en-US" sz="1600" dirty="0">
                <a:latin typeface="AU Passata"/>
                <a:cs typeface="AU Passata"/>
              </a:rPr>
              <a:t>multiple</a:t>
            </a:r>
            <a:r>
              <a:rPr lang="en-US" sz="1600" spc="-30" dirty="0">
                <a:latin typeface="AU Passata"/>
                <a:cs typeface="AU Passata"/>
              </a:rPr>
              <a:t> </a:t>
            </a:r>
            <a:r>
              <a:rPr lang="en-US" sz="1600" spc="-10" dirty="0">
                <a:latin typeface="AU Passata"/>
                <a:cs typeface="AU Passata"/>
              </a:rPr>
              <a:t>resources</a:t>
            </a:r>
            <a:endParaRPr lang="en-US" sz="1600" dirty="0">
              <a:latin typeface="AU Passata"/>
              <a:cs typeface="AU Passata"/>
            </a:endParaRPr>
          </a:p>
          <a:p>
            <a:pPr marL="297815" indent="-285115">
              <a:lnSpc>
                <a:spcPts val="1800"/>
              </a:lnSpc>
              <a:buFont typeface="Arial"/>
              <a:buChar char="•"/>
              <a:tabLst>
                <a:tab pos="297815" algn="l"/>
              </a:tabLst>
            </a:pPr>
            <a:r>
              <a:rPr lang="en-US" sz="1600" spc="-10" dirty="0">
                <a:latin typeface="AU Passata"/>
                <a:cs typeface="AU Passata"/>
              </a:rPr>
              <a:t>Level</a:t>
            </a:r>
            <a:r>
              <a:rPr lang="en-US" sz="1600" spc="-80" dirty="0">
                <a:latin typeface="AU Passata"/>
                <a:cs typeface="AU Passata"/>
              </a:rPr>
              <a:t> </a:t>
            </a:r>
            <a:r>
              <a:rPr lang="en-US" sz="1600" spc="-25" dirty="0">
                <a:latin typeface="AU Passata"/>
                <a:cs typeface="AU Passata"/>
              </a:rPr>
              <a:t>2:</a:t>
            </a:r>
            <a:endParaRPr lang="en-US" sz="1600" dirty="0">
              <a:latin typeface="AU Passata"/>
              <a:cs typeface="AU Passata"/>
            </a:endParaRPr>
          </a:p>
          <a:p>
            <a:pPr marL="908050" marR="5080" lvl="1" indent="-285750">
              <a:lnSpc>
                <a:spcPts val="1800"/>
              </a:lnSpc>
              <a:spcBef>
                <a:spcPts val="100"/>
              </a:spcBef>
              <a:buFont typeface="Arial"/>
              <a:buChar char="•"/>
              <a:tabLst>
                <a:tab pos="908050" algn="l"/>
              </a:tabLst>
            </a:pPr>
            <a:r>
              <a:rPr lang="en-US" sz="1600" dirty="0">
                <a:latin typeface="AU Passata"/>
                <a:cs typeface="AU Passata"/>
              </a:rPr>
              <a:t>Multiple</a:t>
            </a:r>
            <a:r>
              <a:rPr lang="en-US" sz="1600" spc="-50" dirty="0">
                <a:latin typeface="AU Passata"/>
                <a:cs typeface="AU Passata"/>
              </a:rPr>
              <a:t> </a:t>
            </a:r>
            <a:r>
              <a:rPr lang="en-US" sz="1600" dirty="0">
                <a:latin typeface="AU Passata"/>
                <a:cs typeface="AU Passata"/>
              </a:rPr>
              <a:t>resources</a:t>
            </a:r>
            <a:r>
              <a:rPr lang="en-US" sz="1600" spc="-30" dirty="0">
                <a:latin typeface="AU Passata"/>
                <a:cs typeface="AU Passata"/>
              </a:rPr>
              <a:t> </a:t>
            </a:r>
            <a:r>
              <a:rPr lang="en-US" sz="1600" dirty="0">
                <a:latin typeface="AU Passata"/>
                <a:cs typeface="AU Passata"/>
              </a:rPr>
              <a:t>(endpoints)</a:t>
            </a:r>
            <a:r>
              <a:rPr lang="en-US" sz="1600" spc="-35" dirty="0">
                <a:latin typeface="AU Passata"/>
                <a:cs typeface="AU Passata"/>
              </a:rPr>
              <a:t> </a:t>
            </a:r>
            <a:r>
              <a:rPr lang="en-US" sz="1600" dirty="0">
                <a:latin typeface="AU Passata"/>
                <a:cs typeface="AU Passata"/>
              </a:rPr>
              <a:t>and</a:t>
            </a:r>
            <a:r>
              <a:rPr lang="en-US" sz="1600" spc="-35" dirty="0">
                <a:latin typeface="AU Passata"/>
                <a:cs typeface="AU Passata"/>
              </a:rPr>
              <a:t> </a:t>
            </a:r>
            <a:r>
              <a:rPr lang="en-US" sz="1600" dirty="0">
                <a:latin typeface="AU Passata"/>
                <a:cs typeface="AU Passata"/>
              </a:rPr>
              <a:t>uses</a:t>
            </a:r>
            <a:r>
              <a:rPr lang="en-US" sz="1600" spc="-25" dirty="0">
                <a:latin typeface="AU Passata"/>
                <a:cs typeface="AU Passata"/>
              </a:rPr>
              <a:t> </a:t>
            </a:r>
            <a:r>
              <a:rPr lang="en-US" sz="1600" spc="-10" dirty="0">
                <a:latin typeface="AU Passata"/>
                <a:cs typeface="AU Passata"/>
              </a:rPr>
              <a:t>different </a:t>
            </a:r>
            <a:r>
              <a:rPr lang="en-US" sz="1600" dirty="0">
                <a:latin typeface="AU Passata"/>
                <a:cs typeface="AU Passata"/>
              </a:rPr>
              <a:t>VERBs</a:t>
            </a:r>
            <a:r>
              <a:rPr lang="en-US" sz="1600" spc="-15" dirty="0">
                <a:latin typeface="AU Passata"/>
                <a:cs typeface="AU Passata"/>
              </a:rPr>
              <a:t> </a:t>
            </a:r>
            <a:r>
              <a:rPr lang="en-US" sz="1600" dirty="0">
                <a:latin typeface="AU Passata"/>
                <a:cs typeface="AU Passata"/>
              </a:rPr>
              <a:t>for</a:t>
            </a:r>
            <a:r>
              <a:rPr lang="en-US" sz="1600" spc="-5" dirty="0">
                <a:latin typeface="AU Passata"/>
                <a:cs typeface="AU Passata"/>
              </a:rPr>
              <a:t> </a:t>
            </a:r>
            <a:r>
              <a:rPr lang="en-US" sz="1600" dirty="0">
                <a:latin typeface="AU Passata"/>
                <a:cs typeface="AU Passata"/>
              </a:rPr>
              <a:t>CRUD </a:t>
            </a:r>
            <a:r>
              <a:rPr lang="en-US" sz="1600" spc="-10" dirty="0">
                <a:latin typeface="AU Passata"/>
                <a:cs typeface="AU Passata"/>
              </a:rPr>
              <a:t>operations</a:t>
            </a:r>
            <a:endParaRPr lang="en-US" sz="1600" dirty="0">
              <a:latin typeface="AU Passata"/>
              <a:cs typeface="AU Passata"/>
            </a:endParaRPr>
          </a:p>
          <a:p>
            <a:pPr marL="908050" marR="67310" lvl="1" indent="-285750">
              <a:lnSpc>
                <a:spcPts val="1800"/>
              </a:lnSpc>
              <a:spcBef>
                <a:spcPts val="95"/>
              </a:spcBef>
              <a:buFont typeface="Arial"/>
              <a:buChar char="•"/>
              <a:tabLst>
                <a:tab pos="908050" algn="l"/>
              </a:tabLst>
            </a:pPr>
            <a:r>
              <a:rPr lang="en-US" sz="1600" dirty="0">
                <a:latin typeface="AU Passata"/>
                <a:cs typeface="AU Passata"/>
              </a:rPr>
              <a:t>This</a:t>
            </a:r>
            <a:r>
              <a:rPr lang="en-US" sz="1600" spc="-20" dirty="0">
                <a:latin typeface="AU Passata"/>
                <a:cs typeface="AU Passata"/>
              </a:rPr>
              <a:t> </a:t>
            </a:r>
            <a:r>
              <a:rPr lang="en-US" sz="1600" dirty="0">
                <a:latin typeface="AU Passata"/>
                <a:cs typeface="AU Passata"/>
              </a:rPr>
              <a:t>you</a:t>
            </a:r>
            <a:r>
              <a:rPr lang="en-US" sz="1600" spc="-20" dirty="0">
                <a:latin typeface="AU Passata"/>
                <a:cs typeface="AU Passata"/>
              </a:rPr>
              <a:t> </a:t>
            </a:r>
            <a:r>
              <a:rPr lang="en-US" sz="1600" dirty="0">
                <a:latin typeface="AU Passata"/>
                <a:cs typeface="AU Passata"/>
              </a:rPr>
              <a:t>get</a:t>
            </a:r>
            <a:r>
              <a:rPr lang="en-US" sz="1600" spc="-25" dirty="0">
                <a:latin typeface="AU Passata"/>
                <a:cs typeface="AU Passata"/>
              </a:rPr>
              <a:t> </a:t>
            </a:r>
            <a:r>
              <a:rPr lang="en-US" sz="1600" dirty="0">
                <a:latin typeface="AU Passata"/>
                <a:cs typeface="AU Passata"/>
              </a:rPr>
              <a:t>from</a:t>
            </a:r>
            <a:r>
              <a:rPr lang="en-US" sz="1600" spc="-30" dirty="0">
                <a:latin typeface="AU Passata"/>
                <a:cs typeface="AU Passata"/>
              </a:rPr>
              <a:t> </a:t>
            </a:r>
            <a:r>
              <a:rPr lang="en-US" sz="1600" dirty="0" err="1">
                <a:latin typeface="AU Passata"/>
                <a:cs typeface="AU Passata"/>
              </a:rPr>
              <a:t>WebAPI</a:t>
            </a:r>
            <a:r>
              <a:rPr lang="en-US" sz="1600" spc="-25" dirty="0">
                <a:latin typeface="AU Passata"/>
                <a:cs typeface="AU Passata"/>
              </a:rPr>
              <a:t> </a:t>
            </a:r>
            <a:r>
              <a:rPr lang="en-US" sz="1600" dirty="0">
                <a:latin typeface="AU Passata"/>
                <a:cs typeface="AU Passata"/>
              </a:rPr>
              <a:t>if</a:t>
            </a:r>
            <a:r>
              <a:rPr lang="en-US" sz="1600" spc="-25" dirty="0">
                <a:latin typeface="AU Passata"/>
                <a:cs typeface="AU Passata"/>
              </a:rPr>
              <a:t> </a:t>
            </a:r>
            <a:r>
              <a:rPr lang="en-US" sz="1600" dirty="0">
                <a:latin typeface="AU Passata"/>
                <a:cs typeface="AU Passata"/>
              </a:rPr>
              <a:t>you</a:t>
            </a:r>
            <a:r>
              <a:rPr lang="en-US" sz="1600" spc="-20" dirty="0">
                <a:latin typeface="AU Passata"/>
                <a:cs typeface="AU Passata"/>
              </a:rPr>
              <a:t> </a:t>
            </a:r>
            <a:r>
              <a:rPr lang="en-US" sz="1600" dirty="0">
                <a:latin typeface="AU Passata"/>
                <a:cs typeface="AU Passata"/>
              </a:rPr>
              <a:t>use</a:t>
            </a:r>
            <a:r>
              <a:rPr lang="en-US" sz="1600" spc="-30" dirty="0">
                <a:latin typeface="AU Passata"/>
                <a:cs typeface="AU Passata"/>
              </a:rPr>
              <a:t> </a:t>
            </a:r>
            <a:r>
              <a:rPr lang="en-US" sz="1600" dirty="0">
                <a:latin typeface="AU Passata"/>
                <a:cs typeface="AU Passata"/>
              </a:rPr>
              <a:t>it</a:t>
            </a:r>
            <a:r>
              <a:rPr lang="en-US" sz="1600" spc="-25" dirty="0">
                <a:latin typeface="AU Passata"/>
                <a:cs typeface="AU Passata"/>
              </a:rPr>
              <a:t> </a:t>
            </a:r>
            <a:r>
              <a:rPr lang="en-US" sz="1600" dirty="0">
                <a:latin typeface="AU Passata"/>
                <a:cs typeface="AU Passata"/>
              </a:rPr>
              <a:t>like</a:t>
            </a:r>
            <a:r>
              <a:rPr lang="en-US" sz="1600" spc="-30" dirty="0">
                <a:latin typeface="AU Passata"/>
                <a:cs typeface="AU Passata"/>
              </a:rPr>
              <a:t> </a:t>
            </a:r>
            <a:r>
              <a:rPr lang="en-US" sz="1600" dirty="0">
                <a:latin typeface="AU Passata"/>
                <a:cs typeface="AU Passata"/>
              </a:rPr>
              <a:t>in</a:t>
            </a:r>
            <a:r>
              <a:rPr lang="en-US" sz="1600" spc="-25" dirty="0">
                <a:latin typeface="AU Passata"/>
                <a:cs typeface="AU Passata"/>
              </a:rPr>
              <a:t> the </a:t>
            </a:r>
            <a:r>
              <a:rPr lang="en-US" sz="1600" spc="-10" dirty="0">
                <a:latin typeface="AU Passata"/>
                <a:cs typeface="AU Passata"/>
              </a:rPr>
              <a:t>tutorial</a:t>
            </a:r>
            <a:endParaRPr lang="en-US" sz="1600" dirty="0">
              <a:latin typeface="AU Passata"/>
              <a:cs typeface="AU Passata"/>
            </a:endParaRPr>
          </a:p>
          <a:p>
            <a:pPr marL="297815" indent="-285115">
              <a:lnSpc>
                <a:spcPts val="1700"/>
              </a:lnSpc>
              <a:buFont typeface="Arial"/>
              <a:buChar char="•"/>
              <a:tabLst>
                <a:tab pos="297815" algn="l"/>
              </a:tabLst>
            </a:pPr>
            <a:r>
              <a:rPr lang="en-US" sz="1600" spc="-10" dirty="0">
                <a:latin typeface="AU Passata"/>
                <a:cs typeface="AU Passata"/>
              </a:rPr>
              <a:t>Level</a:t>
            </a:r>
            <a:r>
              <a:rPr lang="en-US" sz="1600" spc="-80" dirty="0">
                <a:latin typeface="AU Passata"/>
                <a:cs typeface="AU Passata"/>
              </a:rPr>
              <a:t> </a:t>
            </a:r>
            <a:r>
              <a:rPr lang="en-US" sz="1600" spc="-25" dirty="0">
                <a:latin typeface="AU Passata"/>
                <a:cs typeface="AU Passata"/>
              </a:rPr>
              <a:t>3:</a:t>
            </a:r>
            <a:endParaRPr lang="en-US" sz="1600" dirty="0">
              <a:latin typeface="AU Passata"/>
              <a:cs typeface="AU Passata"/>
            </a:endParaRPr>
          </a:p>
          <a:p>
            <a:pPr marL="907415" lvl="1" indent="-285115">
              <a:lnSpc>
                <a:spcPts val="1860"/>
              </a:lnSpc>
              <a:buFont typeface="Arial"/>
              <a:buChar char="•"/>
              <a:tabLst>
                <a:tab pos="907415" algn="l"/>
              </a:tabLst>
            </a:pPr>
            <a:r>
              <a:rPr lang="en-US" sz="1600" spc="-10" dirty="0">
                <a:latin typeface="AU Passata"/>
                <a:cs typeface="AU Passata"/>
              </a:rPr>
              <a:t>Level</a:t>
            </a:r>
            <a:r>
              <a:rPr lang="en-US" sz="1600" spc="-35" dirty="0">
                <a:latin typeface="AU Passata"/>
                <a:cs typeface="AU Passata"/>
              </a:rPr>
              <a:t> </a:t>
            </a:r>
            <a:r>
              <a:rPr lang="en-US" sz="1600" dirty="0">
                <a:latin typeface="AU Passata"/>
                <a:cs typeface="AU Passata"/>
              </a:rPr>
              <a:t>2</a:t>
            </a:r>
            <a:r>
              <a:rPr lang="en-US" sz="1600" spc="-30" dirty="0">
                <a:latin typeface="AU Passata"/>
                <a:cs typeface="AU Passata"/>
              </a:rPr>
              <a:t> </a:t>
            </a:r>
            <a:r>
              <a:rPr lang="en-US" sz="1600" dirty="0">
                <a:latin typeface="AU Passata"/>
                <a:cs typeface="AU Passata"/>
              </a:rPr>
              <a:t>+</a:t>
            </a:r>
            <a:r>
              <a:rPr lang="en-US" sz="1600" spc="-25" dirty="0">
                <a:latin typeface="AU Passata"/>
                <a:cs typeface="AU Passata"/>
              </a:rPr>
              <a:t> </a:t>
            </a:r>
            <a:r>
              <a:rPr lang="en-US" sz="1600" spc="-10" dirty="0">
                <a:latin typeface="AU Passata"/>
                <a:cs typeface="AU Passata"/>
              </a:rPr>
              <a:t>HATEOAS</a:t>
            </a:r>
            <a:endParaRPr lang="en-US" sz="1600" dirty="0">
              <a:latin typeface="AU Passata"/>
              <a:cs typeface="AU Passata"/>
            </a:endParaRPr>
          </a:p>
          <a:p>
            <a:endParaRPr lang="da-DK" dirty="0"/>
          </a:p>
        </p:txBody>
      </p:sp>
      <p:pic>
        <p:nvPicPr>
          <p:cNvPr id="5" name="object 3"/>
          <p:cNvPicPr/>
          <p:nvPr/>
        </p:nvPicPr>
        <p:blipFill>
          <a:blip r:embed="rId2" cstate="print"/>
          <a:stretch>
            <a:fillRect/>
          </a:stretch>
        </p:blipFill>
        <p:spPr>
          <a:xfrm>
            <a:off x="7124825" y="1605481"/>
            <a:ext cx="4386233" cy="3624733"/>
          </a:xfrm>
          <a:prstGeom prst="rect">
            <a:avLst/>
          </a:prstGeom>
        </p:spPr>
      </p:pic>
    </p:spTree>
    <p:extLst>
      <p:ext uri="{BB962C8B-B14F-4D97-AF65-F5344CB8AC3E}">
        <p14:creationId xmlns:p14="http://schemas.microsoft.com/office/powerpoint/2010/main" val="214332742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spc="-10" dirty="0"/>
              <a:t>SECURITY</a:t>
            </a:r>
            <a:endParaRPr lang="da-DK" dirty="0"/>
          </a:p>
        </p:txBody>
      </p:sp>
      <p:sp>
        <p:nvSpPr>
          <p:cNvPr id="3" name="Content Placeholder 2"/>
          <p:cNvSpPr>
            <a:spLocks noGrp="1"/>
          </p:cNvSpPr>
          <p:nvPr>
            <p:ph idx="1"/>
          </p:nvPr>
        </p:nvSpPr>
        <p:spPr/>
        <p:txBody>
          <a:bodyPr/>
          <a:lstStyle/>
          <a:p>
            <a:pPr marL="354965" indent="-342265">
              <a:lnSpc>
                <a:spcPct val="100000"/>
              </a:lnSpc>
              <a:spcBef>
                <a:spcPts val="700"/>
              </a:spcBef>
              <a:buFont typeface="Arial"/>
              <a:buChar char="•"/>
              <a:tabLst>
                <a:tab pos="354965" algn="l"/>
              </a:tabLst>
            </a:pPr>
            <a:r>
              <a:rPr lang="en-US" sz="2000" spc="-10" dirty="0">
                <a:latin typeface="AU Passata"/>
                <a:cs typeface="AU Passata"/>
              </a:rPr>
              <a:t>HTTPS</a:t>
            </a:r>
            <a:endParaRPr lang="en-US" sz="2000" dirty="0">
              <a:latin typeface="AU Passata"/>
              <a:cs typeface="AU Passata"/>
            </a:endParaRPr>
          </a:p>
          <a:p>
            <a:pPr marL="786765" lvl="1" indent="-342900">
              <a:lnSpc>
                <a:spcPct val="100000"/>
              </a:lnSpc>
              <a:spcBef>
                <a:spcPts val="600"/>
              </a:spcBef>
              <a:buFont typeface="Arial"/>
              <a:buChar char="•"/>
              <a:tabLst>
                <a:tab pos="786765" algn="l"/>
              </a:tabLst>
            </a:pPr>
            <a:r>
              <a:rPr lang="en-US" sz="2000" dirty="0">
                <a:latin typeface="AU Passata"/>
                <a:cs typeface="AU Passata"/>
              </a:rPr>
              <a:t>Always</a:t>
            </a:r>
            <a:r>
              <a:rPr lang="en-US" sz="2000" spc="-35" dirty="0">
                <a:latin typeface="AU Passata"/>
                <a:cs typeface="AU Passata"/>
              </a:rPr>
              <a:t> </a:t>
            </a:r>
            <a:r>
              <a:rPr lang="en-US" sz="2000" dirty="0">
                <a:latin typeface="AU Passata"/>
                <a:cs typeface="AU Passata"/>
              </a:rPr>
              <a:t>use</a:t>
            </a:r>
            <a:r>
              <a:rPr lang="en-US" sz="2000" spc="-20" dirty="0">
                <a:latin typeface="AU Passata"/>
                <a:cs typeface="AU Passata"/>
              </a:rPr>
              <a:t> </a:t>
            </a:r>
            <a:r>
              <a:rPr lang="en-US" sz="2000" dirty="0">
                <a:latin typeface="AU Passata"/>
                <a:cs typeface="AU Passata"/>
              </a:rPr>
              <a:t>HTTPs</a:t>
            </a:r>
            <a:r>
              <a:rPr lang="en-US" sz="2000" spc="-25" dirty="0">
                <a:latin typeface="AU Passata"/>
                <a:cs typeface="AU Passata"/>
              </a:rPr>
              <a:t> </a:t>
            </a:r>
            <a:r>
              <a:rPr lang="en-US" sz="2000" dirty="0">
                <a:latin typeface="AU Passata"/>
                <a:cs typeface="AU Passata"/>
              </a:rPr>
              <a:t>when</a:t>
            </a:r>
            <a:r>
              <a:rPr lang="en-US" sz="2000" spc="-25" dirty="0">
                <a:latin typeface="AU Passata"/>
                <a:cs typeface="AU Passata"/>
              </a:rPr>
              <a:t> </a:t>
            </a:r>
            <a:r>
              <a:rPr lang="en-US" sz="2000" dirty="0">
                <a:latin typeface="AU Passata"/>
                <a:cs typeface="AU Passata"/>
              </a:rPr>
              <a:t>creating</a:t>
            </a:r>
            <a:r>
              <a:rPr lang="en-US" sz="2000" spc="-25" dirty="0">
                <a:latin typeface="AU Passata"/>
                <a:cs typeface="AU Passata"/>
              </a:rPr>
              <a:t> </a:t>
            </a:r>
            <a:r>
              <a:rPr lang="en-US" sz="2000" dirty="0">
                <a:latin typeface="AU Passata"/>
                <a:cs typeface="AU Passata"/>
              </a:rPr>
              <a:t>Web</a:t>
            </a:r>
            <a:r>
              <a:rPr lang="en-US" sz="2000" spc="-30" dirty="0">
                <a:latin typeface="AU Passata"/>
                <a:cs typeface="AU Passata"/>
              </a:rPr>
              <a:t> </a:t>
            </a:r>
            <a:r>
              <a:rPr lang="en-US" sz="2000" dirty="0">
                <a:latin typeface="AU Passata"/>
                <a:cs typeface="AU Passata"/>
              </a:rPr>
              <a:t>API</a:t>
            </a:r>
            <a:r>
              <a:rPr lang="en-US" sz="2000" spc="-10" dirty="0">
                <a:latin typeface="AU Passata"/>
                <a:cs typeface="AU Passata"/>
              </a:rPr>
              <a:t> </a:t>
            </a:r>
            <a:r>
              <a:rPr lang="en-US" sz="2000" dirty="0">
                <a:latin typeface="AU Passata"/>
                <a:cs typeface="AU Passata"/>
              </a:rPr>
              <a:t>(And</a:t>
            </a:r>
            <a:r>
              <a:rPr lang="en-US" sz="2000" spc="-25" dirty="0">
                <a:latin typeface="AU Passata"/>
                <a:cs typeface="AU Passata"/>
              </a:rPr>
              <a:t> </a:t>
            </a:r>
            <a:r>
              <a:rPr lang="en-US" sz="2000" dirty="0">
                <a:latin typeface="AU Passata"/>
                <a:cs typeface="AU Passata"/>
              </a:rPr>
              <a:t>web</a:t>
            </a:r>
            <a:r>
              <a:rPr lang="en-US" sz="2000" spc="-30" dirty="0">
                <a:latin typeface="AU Passata"/>
                <a:cs typeface="AU Passata"/>
              </a:rPr>
              <a:t> </a:t>
            </a:r>
            <a:r>
              <a:rPr lang="en-US" sz="2000" dirty="0">
                <a:latin typeface="AU Passata"/>
                <a:cs typeface="AU Passata"/>
              </a:rPr>
              <a:t>pages</a:t>
            </a:r>
            <a:r>
              <a:rPr lang="en-US" sz="2000" spc="-20" dirty="0">
                <a:latin typeface="AU Passata"/>
                <a:cs typeface="AU Passata"/>
              </a:rPr>
              <a:t> </a:t>
            </a:r>
            <a:r>
              <a:rPr lang="en-US" sz="2000" dirty="0">
                <a:latin typeface="AU Passata"/>
                <a:cs typeface="AU Passata"/>
              </a:rPr>
              <a:t>in</a:t>
            </a:r>
            <a:r>
              <a:rPr lang="en-US" sz="2000" spc="-25" dirty="0">
                <a:latin typeface="AU Passata"/>
                <a:cs typeface="AU Passata"/>
              </a:rPr>
              <a:t> </a:t>
            </a:r>
            <a:r>
              <a:rPr lang="en-US" sz="2000" spc="-10" dirty="0">
                <a:latin typeface="AU Passata"/>
                <a:cs typeface="AU Passata"/>
              </a:rPr>
              <a:t>general)</a:t>
            </a:r>
            <a:endParaRPr lang="en-US" sz="2000" dirty="0">
              <a:latin typeface="AU Passata"/>
              <a:cs typeface="AU Passata"/>
            </a:endParaRPr>
          </a:p>
          <a:p>
            <a:pPr marL="354965" indent="-342265">
              <a:lnSpc>
                <a:spcPct val="100000"/>
              </a:lnSpc>
              <a:spcBef>
                <a:spcPts val="600"/>
              </a:spcBef>
              <a:buFont typeface="Arial"/>
              <a:buChar char="•"/>
              <a:tabLst>
                <a:tab pos="354965" algn="l"/>
              </a:tabLst>
            </a:pPr>
            <a:r>
              <a:rPr lang="en-US" sz="2000" dirty="0">
                <a:latin typeface="AU Passata"/>
                <a:cs typeface="AU Passata"/>
              </a:rPr>
              <a:t>API</a:t>
            </a:r>
            <a:r>
              <a:rPr lang="en-US" sz="2000" spc="5" dirty="0">
                <a:latin typeface="AU Passata"/>
                <a:cs typeface="AU Passata"/>
              </a:rPr>
              <a:t> </a:t>
            </a:r>
            <a:r>
              <a:rPr lang="en-US" sz="2000" spc="-20" dirty="0">
                <a:latin typeface="AU Passata"/>
                <a:cs typeface="AU Passata"/>
              </a:rPr>
              <a:t>keys</a:t>
            </a:r>
            <a:endParaRPr lang="en-US" sz="2000" dirty="0">
              <a:latin typeface="AU Passata"/>
              <a:cs typeface="AU Passata"/>
            </a:endParaRPr>
          </a:p>
          <a:p>
            <a:pPr marL="786765" lvl="1" indent="-342900">
              <a:lnSpc>
                <a:spcPct val="100000"/>
              </a:lnSpc>
              <a:spcBef>
                <a:spcPts val="600"/>
              </a:spcBef>
              <a:buFont typeface="Arial"/>
              <a:buChar char="•"/>
              <a:tabLst>
                <a:tab pos="786765" algn="l"/>
              </a:tabLst>
            </a:pPr>
            <a:r>
              <a:rPr lang="en-US" sz="2000" dirty="0">
                <a:latin typeface="AU Passata"/>
                <a:cs typeface="AU Passata"/>
              </a:rPr>
              <a:t>Hide</a:t>
            </a:r>
            <a:r>
              <a:rPr lang="en-US" sz="2000" spc="-25" dirty="0">
                <a:latin typeface="AU Passata"/>
                <a:cs typeface="AU Passata"/>
              </a:rPr>
              <a:t> </a:t>
            </a:r>
            <a:r>
              <a:rPr lang="en-US" sz="2000" dirty="0">
                <a:latin typeface="AU Passata"/>
                <a:cs typeface="AU Passata"/>
              </a:rPr>
              <a:t>this</a:t>
            </a:r>
            <a:r>
              <a:rPr lang="en-US" sz="2000" spc="-20" dirty="0">
                <a:latin typeface="AU Passata"/>
                <a:cs typeface="AU Passata"/>
              </a:rPr>
              <a:t> </a:t>
            </a:r>
            <a:r>
              <a:rPr lang="en-US" sz="2000" spc="-25" dirty="0">
                <a:latin typeface="AU Passata"/>
                <a:cs typeface="AU Passata"/>
              </a:rPr>
              <a:t>key</a:t>
            </a:r>
            <a:endParaRPr lang="en-US" sz="2000" dirty="0">
              <a:latin typeface="AU Passata"/>
              <a:cs typeface="AU Passata"/>
            </a:endParaRPr>
          </a:p>
          <a:p>
            <a:pPr marL="354965" indent="-342265">
              <a:lnSpc>
                <a:spcPct val="100000"/>
              </a:lnSpc>
              <a:spcBef>
                <a:spcPts val="505"/>
              </a:spcBef>
              <a:buFont typeface="Arial"/>
              <a:buChar char="•"/>
              <a:tabLst>
                <a:tab pos="354965" algn="l"/>
              </a:tabLst>
            </a:pPr>
            <a:r>
              <a:rPr lang="en-US" sz="2000" spc="-20" dirty="0">
                <a:latin typeface="AU Passata"/>
                <a:cs typeface="AU Passata"/>
              </a:rPr>
              <a:t>OAUTH</a:t>
            </a:r>
            <a:endParaRPr lang="en-US" sz="2000" dirty="0">
              <a:latin typeface="AU Passata"/>
              <a:cs typeface="AU Passata"/>
            </a:endParaRPr>
          </a:p>
          <a:p>
            <a:pPr marL="0" indent="0">
              <a:buNone/>
            </a:pPr>
            <a:endParaRPr lang="da-DK" dirty="0"/>
          </a:p>
        </p:txBody>
      </p:sp>
    </p:spTree>
    <p:extLst>
      <p:ext uri="{BB962C8B-B14F-4D97-AF65-F5344CB8AC3E}">
        <p14:creationId xmlns:p14="http://schemas.microsoft.com/office/powerpoint/2010/main" val="81175570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API Keys</a:t>
            </a:r>
            <a:endParaRPr lang="da-DK"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47037" y="985801"/>
            <a:ext cx="7084209" cy="4423353"/>
          </a:xfrm>
        </p:spPr>
      </p:pic>
      <p:sp>
        <p:nvSpPr>
          <p:cNvPr id="5" name="TextBox 4"/>
          <p:cNvSpPr txBox="1"/>
          <p:nvPr/>
        </p:nvSpPr>
        <p:spPr>
          <a:xfrm>
            <a:off x="211873" y="6333893"/>
            <a:ext cx="11463454" cy="356839"/>
          </a:xfrm>
          <a:prstGeom prst="rect">
            <a:avLst/>
          </a:prstGeom>
        </p:spPr>
        <p:txBody>
          <a:bodyPr vert="horz" wrap="square" lIns="91440" tIns="45720" rIns="91440" bIns="45720" rtlCol="0" anchor="ctr">
            <a:normAutofit/>
          </a:bodyPr>
          <a:lstStyle/>
          <a:p>
            <a:r>
              <a:rPr lang="da-DK" sz="1400" dirty="0">
                <a:latin typeface="Gill Sans MT" panose="020B0502020104020203" pitchFamily="34" charset="0"/>
                <a:hlinkClick r:id="rId4"/>
              </a:rPr>
              <a:t>https://blog.infernored.com/securing-web-apis-with-api-keys</a:t>
            </a:r>
            <a:r>
              <a:rPr lang="da-DK" sz="1400" dirty="0" smtClean="0">
                <a:latin typeface="Gill Sans MT" panose="020B0502020104020203" pitchFamily="34" charset="0"/>
                <a:hlinkClick r:id="rId4"/>
              </a:rPr>
              <a:t>/</a:t>
            </a:r>
            <a:endParaRPr lang="da-DK" sz="1400" dirty="0" smtClean="0">
              <a:latin typeface="Gill Sans MT" panose="020B0502020104020203" pitchFamily="34" charset="0"/>
            </a:endParaRPr>
          </a:p>
        </p:txBody>
      </p:sp>
      <p:sp>
        <p:nvSpPr>
          <p:cNvPr id="6" name="Content Placeholder 2"/>
          <p:cNvSpPr txBox="1">
            <a:spLocks/>
          </p:cNvSpPr>
          <p:nvPr/>
        </p:nvSpPr>
        <p:spPr>
          <a:xfrm>
            <a:off x="599378" y="5566085"/>
            <a:ext cx="10993244" cy="767808"/>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Gill Sans MT" panose="020B0502020104020203"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Gill Sans MT" panose="020B05020201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Gill Sans MT" panose="020B05020201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ill Sans MT" panose="020B05020201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ill Sans MT" panose="020B05020201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smtClean="0"/>
              <a:t>A way to connect to an API with credentials that are separate and more limited than login credentials (e.g. </a:t>
            </a:r>
            <a:r>
              <a:rPr lang="en-US" dirty="0" err="1" smtClean="0"/>
              <a:t>username+password</a:t>
            </a:r>
            <a:r>
              <a:rPr lang="en-US" dirty="0" smtClean="0"/>
              <a:t>)</a:t>
            </a:r>
            <a:endParaRPr lang="da-DK" dirty="0"/>
          </a:p>
        </p:txBody>
      </p:sp>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29940" y="1487754"/>
            <a:ext cx="4048690" cy="3105583"/>
          </a:xfrm>
          <a:prstGeom prst="rect">
            <a:avLst/>
          </a:prstGeom>
        </p:spPr>
      </p:pic>
    </p:spTree>
    <p:extLst>
      <p:ext uri="{BB962C8B-B14F-4D97-AF65-F5344CB8AC3E}">
        <p14:creationId xmlns:p14="http://schemas.microsoft.com/office/powerpoint/2010/main" val="118475897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of using API keys</a:t>
            </a:r>
            <a:endParaRPr lang="da-DK" dirty="0"/>
          </a:p>
        </p:txBody>
      </p:sp>
      <p:sp>
        <p:nvSpPr>
          <p:cNvPr id="3" name="Content Placeholder 2"/>
          <p:cNvSpPr>
            <a:spLocks noGrp="1"/>
          </p:cNvSpPr>
          <p:nvPr>
            <p:ph idx="1"/>
          </p:nvPr>
        </p:nvSpPr>
        <p:spPr>
          <a:xfrm>
            <a:off x="838200" y="1311965"/>
            <a:ext cx="3399263" cy="4864998"/>
          </a:xfrm>
        </p:spPr>
        <p:txBody>
          <a:bodyPr/>
          <a:lstStyle/>
          <a:p>
            <a:pPr marL="0" indent="0">
              <a:buNone/>
            </a:pPr>
            <a:r>
              <a:rPr lang="en-US" dirty="0" smtClean="0"/>
              <a:t>Request key </a:t>
            </a:r>
            <a:r>
              <a:rPr lang="en-US" dirty="0"/>
              <a:t>on </a:t>
            </a:r>
            <a:r>
              <a:rPr lang="en-US" dirty="0">
                <a:hlinkClick r:id="rId2"/>
              </a:rPr>
              <a:t>https://api.nasa.gov</a:t>
            </a:r>
            <a:r>
              <a:rPr lang="en-US" dirty="0" smtClean="0">
                <a:hlinkClick r:id="rId2"/>
              </a:rPr>
              <a:t>/</a:t>
            </a:r>
            <a:endParaRPr lang="en-US" dirty="0" smtClean="0"/>
          </a:p>
          <a:p>
            <a:pPr marL="0" indent="0">
              <a:buNone/>
            </a:pPr>
            <a:endParaRPr lang="en-US" dirty="0" smtClean="0"/>
          </a:p>
          <a:p>
            <a:pPr marL="0" indent="0">
              <a:buNone/>
            </a:pPr>
            <a:endParaRPr lang="da-DK" dirty="0"/>
          </a:p>
        </p:txBody>
      </p:sp>
      <p:pic>
        <p:nvPicPr>
          <p:cNvPr id="4" name="Picture 3"/>
          <p:cNvPicPr>
            <a:picLocks noChangeAspect="1"/>
          </p:cNvPicPr>
          <p:nvPr/>
        </p:nvPicPr>
        <p:blipFill>
          <a:blip r:embed="rId3"/>
          <a:stretch>
            <a:fillRect/>
          </a:stretch>
        </p:blipFill>
        <p:spPr>
          <a:xfrm>
            <a:off x="7133202" y="766066"/>
            <a:ext cx="4093959" cy="5410897"/>
          </a:xfrm>
          <a:prstGeom prst="rect">
            <a:avLst/>
          </a:prstGeom>
        </p:spPr>
      </p:pic>
    </p:spTree>
    <p:extLst>
      <p:ext uri="{BB962C8B-B14F-4D97-AF65-F5344CB8AC3E}">
        <p14:creationId xmlns:p14="http://schemas.microsoft.com/office/powerpoint/2010/main" val="31890154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Systems </a:t>
            </a:r>
            <a:r>
              <a:rPr lang="en-US" dirty="0"/>
              <a:t>d</a:t>
            </a:r>
            <a:r>
              <a:rPr lang="en-US" dirty="0" smtClean="0"/>
              <a:t>epending on other systems</a:t>
            </a:r>
            <a:endParaRPr lang="da-DK"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08660" y="1674338"/>
            <a:ext cx="7200900" cy="4031754"/>
          </a:xfrm>
        </p:spPr>
      </p:pic>
      <p:sp>
        <p:nvSpPr>
          <p:cNvPr id="5" name="Content Placeholder 2"/>
          <p:cNvSpPr txBox="1">
            <a:spLocks/>
          </p:cNvSpPr>
          <p:nvPr/>
        </p:nvSpPr>
        <p:spPr>
          <a:xfrm>
            <a:off x="8412480" y="1372925"/>
            <a:ext cx="3223260" cy="486499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Gill Sans MT" panose="020B0502020104020203"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Gill Sans MT" panose="020B05020201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Gill Sans MT" panose="020B05020201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ill Sans MT" panose="020B05020201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ill Sans MT" panose="020B05020201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smtClean="0"/>
              <a:t>APIs lets applications interface to backend systems.</a:t>
            </a:r>
          </a:p>
          <a:p>
            <a:pPr marL="0" indent="0">
              <a:buFont typeface="Arial" panose="020B0604020202020204" pitchFamily="34" charset="0"/>
              <a:buNone/>
            </a:pPr>
            <a:endParaRPr lang="en-US" dirty="0"/>
          </a:p>
          <a:p>
            <a:pPr marL="0" indent="0">
              <a:buFont typeface="Arial" panose="020B0604020202020204" pitchFamily="34" charset="0"/>
              <a:buNone/>
            </a:pPr>
            <a:r>
              <a:rPr lang="en-US" dirty="0" smtClean="0"/>
              <a:t>If the API is public, it can be used from other systems if you give the system access.</a:t>
            </a:r>
            <a:endParaRPr lang="da-DK" dirty="0"/>
          </a:p>
        </p:txBody>
      </p:sp>
    </p:spTree>
    <p:extLst>
      <p:ext uri="{BB962C8B-B14F-4D97-AF65-F5344CB8AC3E}">
        <p14:creationId xmlns:p14="http://schemas.microsoft.com/office/powerpoint/2010/main" val="373803873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da-DK"/>
          </a:p>
        </p:txBody>
      </p:sp>
      <p:sp>
        <p:nvSpPr>
          <p:cNvPr id="3" name="Content Placeholder 2"/>
          <p:cNvSpPr>
            <a:spLocks noGrp="1"/>
          </p:cNvSpPr>
          <p:nvPr>
            <p:ph idx="1"/>
          </p:nvPr>
        </p:nvSpPr>
        <p:spPr/>
        <p:txBody>
          <a:bodyPr/>
          <a:lstStyle/>
          <a:p>
            <a:endParaRPr lang="da-DK"/>
          </a:p>
        </p:txBody>
      </p:sp>
      <p:pic>
        <p:nvPicPr>
          <p:cNvPr id="4" name="Picture 3"/>
          <p:cNvPicPr>
            <a:picLocks noChangeAspect="1"/>
          </p:cNvPicPr>
          <p:nvPr/>
        </p:nvPicPr>
        <p:blipFill>
          <a:blip r:embed="rId3"/>
          <a:stretch>
            <a:fillRect/>
          </a:stretch>
        </p:blipFill>
        <p:spPr>
          <a:xfrm>
            <a:off x="1424252" y="152921"/>
            <a:ext cx="9343494" cy="6552158"/>
          </a:xfrm>
          <a:prstGeom prst="rect">
            <a:avLst/>
          </a:prstGeom>
        </p:spPr>
      </p:pic>
      <p:sp>
        <p:nvSpPr>
          <p:cNvPr id="5" name="Rectangle 4"/>
          <p:cNvSpPr/>
          <p:nvPr/>
        </p:nvSpPr>
        <p:spPr>
          <a:xfrm>
            <a:off x="1424252" y="666761"/>
            <a:ext cx="9343494" cy="203034"/>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6" name="Right Arrow 5"/>
          <p:cNvSpPr/>
          <p:nvPr/>
        </p:nvSpPr>
        <p:spPr>
          <a:xfrm rot="19429503">
            <a:off x="7748289" y="1574804"/>
            <a:ext cx="2509025" cy="3679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7" name="Rounded Rectangle 6"/>
          <p:cNvSpPr/>
          <p:nvPr/>
        </p:nvSpPr>
        <p:spPr>
          <a:xfrm>
            <a:off x="6008127" y="2068551"/>
            <a:ext cx="1873405" cy="74713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Create a free account</a:t>
            </a:r>
            <a:endParaRPr lang="da-DK" dirty="0"/>
          </a:p>
        </p:txBody>
      </p:sp>
    </p:spTree>
    <p:extLst>
      <p:ext uri="{BB962C8B-B14F-4D97-AF65-F5344CB8AC3E}">
        <p14:creationId xmlns:p14="http://schemas.microsoft.com/office/powerpoint/2010/main" val="196475748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da-DK"/>
          </a:p>
        </p:txBody>
      </p:sp>
      <p:pic>
        <p:nvPicPr>
          <p:cNvPr id="4" name="Content Placeholder 3"/>
          <p:cNvPicPr>
            <a:picLocks noGrp="1" noChangeAspect="1"/>
          </p:cNvPicPr>
          <p:nvPr>
            <p:ph idx="1"/>
          </p:nvPr>
        </p:nvPicPr>
        <p:blipFill>
          <a:blip r:embed="rId3"/>
          <a:stretch>
            <a:fillRect/>
          </a:stretch>
        </p:blipFill>
        <p:spPr>
          <a:xfrm>
            <a:off x="319282" y="1067991"/>
            <a:ext cx="11553436" cy="5352257"/>
          </a:xfrm>
          <a:prstGeom prst="rect">
            <a:avLst/>
          </a:prstGeom>
        </p:spPr>
      </p:pic>
      <p:sp>
        <p:nvSpPr>
          <p:cNvPr id="5" name="Rectangle 4"/>
          <p:cNvSpPr/>
          <p:nvPr/>
        </p:nvSpPr>
        <p:spPr>
          <a:xfrm>
            <a:off x="9601200" y="4516244"/>
            <a:ext cx="724829" cy="234176"/>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6" name="Right Arrow 5"/>
          <p:cNvSpPr/>
          <p:nvPr/>
        </p:nvSpPr>
        <p:spPr>
          <a:xfrm rot="19429503">
            <a:off x="5678729" y="5338340"/>
            <a:ext cx="2509025" cy="3679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7" name="Rounded Rectangle 6"/>
          <p:cNvSpPr/>
          <p:nvPr/>
        </p:nvSpPr>
        <p:spPr>
          <a:xfrm>
            <a:off x="3938567" y="5832087"/>
            <a:ext cx="1873405" cy="74713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Add key in Postman</a:t>
            </a:r>
            <a:endParaRPr lang="da-DK" dirty="0"/>
          </a:p>
        </p:txBody>
      </p:sp>
    </p:spTree>
    <p:extLst>
      <p:ext uri="{BB962C8B-B14F-4D97-AF65-F5344CB8AC3E}">
        <p14:creationId xmlns:p14="http://schemas.microsoft.com/office/powerpoint/2010/main" val="46676257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da-DK"/>
          </a:p>
        </p:txBody>
      </p:sp>
      <p:sp>
        <p:nvSpPr>
          <p:cNvPr id="3" name="Content Placeholder 2"/>
          <p:cNvSpPr>
            <a:spLocks noGrp="1"/>
          </p:cNvSpPr>
          <p:nvPr>
            <p:ph idx="1"/>
          </p:nvPr>
        </p:nvSpPr>
        <p:spPr/>
        <p:txBody>
          <a:bodyPr/>
          <a:lstStyle/>
          <a:p>
            <a:endParaRPr lang="da-DK"/>
          </a:p>
        </p:txBody>
      </p:sp>
      <p:pic>
        <p:nvPicPr>
          <p:cNvPr id="4" name="Picture 3"/>
          <p:cNvPicPr>
            <a:picLocks noChangeAspect="1"/>
          </p:cNvPicPr>
          <p:nvPr/>
        </p:nvPicPr>
        <p:blipFill>
          <a:blip r:embed="rId2"/>
          <a:stretch>
            <a:fillRect/>
          </a:stretch>
        </p:blipFill>
        <p:spPr>
          <a:xfrm>
            <a:off x="482552" y="197134"/>
            <a:ext cx="11226897" cy="6463732"/>
          </a:xfrm>
          <a:prstGeom prst="rect">
            <a:avLst/>
          </a:prstGeom>
        </p:spPr>
      </p:pic>
      <p:sp>
        <p:nvSpPr>
          <p:cNvPr id="5" name="Rectangle 4"/>
          <p:cNvSpPr/>
          <p:nvPr/>
        </p:nvSpPr>
        <p:spPr>
          <a:xfrm>
            <a:off x="8017727" y="2453269"/>
            <a:ext cx="724829" cy="234176"/>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6" name="Right Arrow 5"/>
          <p:cNvSpPr/>
          <p:nvPr/>
        </p:nvSpPr>
        <p:spPr>
          <a:xfrm rot="19429503">
            <a:off x="8265812" y="2193698"/>
            <a:ext cx="2509025" cy="3679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7" name="Rounded Rectangle 6"/>
          <p:cNvSpPr/>
          <p:nvPr/>
        </p:nvSpPr>
        <p:spPr>
          <a:xfrm>
            <a:off x="7250479" y="3311506"/>
            <a:ext cx="1873405" cy="74713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Send request</a:t>
            </a:r>
            <a:endParaRPr lang="da-DK" dirty="0"/>
          </a:p>
        </p:txBody>
      </p:sp>
    </p:spTree>
    <p:extLst>
      <p:ext uri="{BB962C8B-B14F-4D97-AF65-F5344CB8AC3E}">
        <p14:creationId xmlns:p14="http://schemas.microsoft.com/office/powerpoint/2010/main" val="201437373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da-DK"/>
          </a:p>
        </p:txBody>
      </p:sp>
      <p:sp>
        <p:nvSpPr>
          <p:cNvPr id="3" name="Content Placeholder 2"/>
          <p:cNvSpPr>
            <a:spLocks noGrp="1"/>
          </p:cNvSpPr>
          <p:nvPr>
            <p:ph idx="1"/>
          </p:nvPr>
        </p:nvSpPr>
        <p:spPr/>
        <p:txBody>
          <a:bodyPr/>
          <a:lstStyle/>
          <a:p>
            <a:endParaRPr lang="da-DK"/>
          </a:p>
        </p:txBody>
      </p:sp>
      <p:pic>
        <p:nvPicPr>
          <p:cNvPr id="4" name="Picture 3"/>
          <p:cNvPicPr>
            <a:picLocks noChangeAspect="1"/>
          </p:cNvPicPr>
          <p:nvPr/>
        </p:nvPicPr>
        <p:blipFill>
          <a:blip r:embed="rId2"/>
          <a:stretch>
            <a:fillRect/>
          </a:stretch>
        </p:blipFill>
        <p:spPr>
          <a:xfrm>
            <a:off x="2268362" y="1653864"/>
            <a:ext cx="8279742" cy="3550272"/>
          </a:xfrm>
          <a:prstGeom prst="rect">
            <a:avLst/>
          </a:prstGeom>
        </p:spPr>
      </p:pic>
      <p:sp>
        <p:nvSpPr>
          <p:cNvPr id="5" name="Right Arrow 4"/>
          <p:cNvSpPr/>
          <p:nvPr/>
        </p:nvSpPr>
        <p:spPr>
          <a:xfrm rot="19429503">
            <a:off x="2477999" y="4653921"/>
            <a:ext cx="2509025" cy="3679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6" name="Rounded Rectangle 5"/>
          <p:cNvSpPr/>
          <p:nvPr/>
        </p:nvSpPr>
        <p:spPr>
          <a:xfrm>
            <a:off x="1462666" y="5771729"/>
            <a:ext cx="1873405" cy="74713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HATEOAS</a:t>
            </a:r>
            <a:endParaRPr lang="da-DK" dirty="0"/>
          </a:p>
        </p:txBody>
      </p:sp>
    </p:spTree>
    <p:extLst>
      <p:ext uri="{BB962C8B-B14F-4D97-AF65-F5344CB8AC3E}">
        <p14:creationId xmlns:p14="http://schemas.microsoft.com/office/powerpoint/2010/main" val="116400084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da-DK"/>
          </a:p>
        </p:txBody>
      </p:sp>
      <p:sp>
        <p:nvSpPr>
          <p:cNvPr id="3" name="Content Placeholder 2"/>
          <p:cNvSpPr>
            <a:spLocks noGrp="1"/>
          </p:cNvSpPr>
          <p:nvPr>
            <p:ph idx="1"/>
          </p:nvPr>
        </p:nvSpPr>
        <p:spPr/>
        <p:txBody>
          <a:bodyPr/>
          <a:lstStyle/>
          <a:p>
            <a:endParaRPr lang="da-DK"/>
          </a:p>
        </p:txBody>
      </p:sp>
      <p:pic>
        <p:nvPicPr>
          <p:cNvPr id="4" name="Picture 3"/>
          <p:cNvPicPr>
            <a:picLocks noChangeAspect="1"/>
          </p:cNvPicPr>
          <p:nvPr/>
        </p:nvPicPr>
        <p:blipFill>
          <a:blip r:embed="rId2"/>
          <a:stretch>
            <a:fillRect/>
          </a:stretch>
        </p:blipFill>
        <p:spPr>
          <a:xfrm>
            <a:off x="-2757" y="-1286533"/>
            <a:ext cx="12197513" cy="9431067"/>
          </a:xfrm>
          <a:prstGeom prst="rect">
            <a:avLst/>
          </a:prstGeom>
        </p:spPr>
      </p:pic>
    </p:spTree>
    <p:extLst>
      <p:ext uri="{BB962C8B-B14F-4D97-AF65-F5344CB8AC3E}">
        <p14:creationId xmlns:p14="http://schemas.microsoft.com/office/powerpoint/2010/main" val="378575103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err="1" smtClean="0"/>
              <a:t>Get</a:t>
            </a:r>
            <a:r>
              <a:rPr lang="da-DK" dirty="0" smtClean="0"/>
              <a:t> API data with </a:t>
            </a:r>
            <a:r>
              <a:rPr lang="da-DK" dirty="0" err="1" smtClean="0"/>
              <a:t>HttpClient</a:t>
            </a:r>
            <a:endParaRPr lang="da-DK" dirty="0"/>
          </a:p>
        </p:txBody>
      </p:sp>
      <p:sp>
        <p:nvSpPr>
          <p:cNvPr id="4" name="Rectangle 3"/>
          <p:cNvSpPr/>
          <p:nvPr/>
        </p:nvSpPr>
        <p:spPr>
          <a:xfrm>
            <a:off x="503363" y="1311965"/>
            <a:ext cx="9164743" cy="5400120"/>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a-DK" sz="1600" dirty="0" err="1">
                <a:solidFill>
                  <a:srgbClr val="0000FF"/>
                </a:solidFill>
                <a:latin typeface="Cascadia Mono" panose="020B0609020000020004" pitchFamily="49" charset="0"/>
              </a:rPr>
              <a:t>internal</a:t>
            </a:r>
            <a:r>
              <a:rPr lang="da-DK" sz="1600" dirty="0">
                <a:solidFill>
                  <a:srgbClr val="000000"/>
                </a:solidFill>
                <a:latin typeface="Cascadia Mono" panose="020B0609020000020004" pitchFamily="49" charset="0"/>
              </a:rPr>
              <a:t> </a:t>
            </a:r>
            <a:r>
              <a:rPr lang="da-DK" sz="1600" dirty="0" err="1">
                <a:solidFill>
                  <a:srgbClr val="0000FF"/>
                </a:solidFill>
                <a:latin typeface="Cascadia Mono" panose="020B0609020000020004" pitchFamily="49" charset="0"/>
              </a:rPr>
              <a:t>class</a:t>
            </a:r>
            <a:r>
              <a:rPr lang="da-DK" sz="1600" dirty="0">
                <a:solidFill>
                  <a:srgbClr val="000000"/>
                </a:solidFill>
                <a:latin typeface="Cascadia Mono" panose="020B0609020000020004" pitchFamily="49" charset="0"/>
              </a:rPr>
              <a:t> </a:t>
            </a:r>
            <a:r>
              <a:rPr lang="da-DK" sz="1600" dirty="0">
                <a:solidFill>
                  <a:srgbClr val="2B91AF"/>
                </a:solidFill>
                <a:latin typeface="Cascadia Mono" panose="020B0609020000020004" pitchFamily="49" charset="0"/>
              </a:rPr>
              <a:t>Program</a:t>
            </a:r>
            <a:endParaRPr lang="da-DK" sz="1600" dirty="0">
              <a:solidFill>
                <a:srgbClr val="000000"/>
              </a:solidFill>
              <a:latin typeface="Cascadia Mono" panose="020B0609020000020004" pitchFamily="49" charset="0"/>
            </a:endParaRPr>
          </a:p>
          <a:p>
            <a:r>
              <a:rPr lang="da-DK" sz="1600" dirty="0">
                <a:solidFill>
                  <a:srgbClr val="000000"/>
                </a:solidFill>
                <a:latin typeface="Cascadia Mono" panose="020B0609020000020004" pitchFamily="49" charset="0"/>
              </a:rPr>
              <a:t>{</a:t>
            </a:r>
          </a:p>
          <a:p>
            <a:r>
              <a:rPr lang="en-US" sz="1600" dirty="0">
                <a:solidFill>
                  <a:srgbClr val="000000"/>
                </a:solidFill>
                <a:latin typeface="Cascadia Mono" panose="020B0609020000020004" pitchFamily="49" charset="0"/>
              </a:rPr>
              <a:t>    </a:t>
            </a:r>
            <a:r>
              <a:rPr lang="en-US" sz="1600" dirty="0">
                <a:solidFill>
                  <a:srgbClr val="0000FF"/>
                </a:solidFill>
                <a:latin typeface="Cascadia Mono" panose="020B0609020000020004" pitchFamily="49" charset="0"/>
              </a:rPr>
              <a:t>private</a:t>
            </a:r>
            <a:r>
              <a:rPr lang="en-US" sz="1600" dirty="0">
                <a:solidFill>
                  <a:srgbClr val="000000"/>
                </a:solidFill>
                <a:latin typeface="Cascadia Mono" panose="020B0609020000020004" pitchFamily="49" charset="0"/>
              </a:rPr>
              <a:t> </a:t>
            </a:r>
            <a:r>
              <a:rPr lang="en-US" sz="1600" dirty="0">
                <a:solidFill>
                  <a:srgbClr val="0000FF"/>
                </a:solidFill>
                <a:latin typeface="Cascadia Mono" panose="020B0609020000020004" pitchFamily="49" charset="0"/>
              </a:rPr>
              <a:t>static</a:t>
            </a:r>
            <a:r>
              <a:rPr lang="en-US" sz="1600" dirty="0">
                <a:solidFill>
                  <a:srgbClr val="000000"/>
                </a:solidFill>
                <a:latin typeface="Cascadia Mono" panose="020B0609020000020004" pitchFamily="49" charset="0"/>
              </a:rPr>
              <a:t> </a:t>
            </a:r>
            <a:r>
              <a:rPr lang="en-US" sz="1600" dirty="0">
                <a:solidFill>
                  <a:srgbClr val="0000FF"/>
                </a:solidFill>
                <a:latin typeface="Cascadia Mono" panose="020B0609020000020004" pitchFamily="49" charset="0"/>
              </a:rPr>
              <a:t>string</a:t>
            </a:r>
            <a:r>
              <a:rPr lang="en-US" sz="1600" dirty="0">
                <a:solidFill>
                  <a:srgbClr val="000000"/>
                </a:solidFill>
                <a:latin typeface="Cascadia Mono" panose="020B0609020000020004" pitchFamily="49" charset="0"/>
              </a:rPr>
              <a:t> </a:t>
            </a:r>
            <a:r>
              <a:rPr lang="en-US" sz="1600" dirty="0" err="1">
                <a:solidFill>
                  <a:srgbClr val="000000"/>
                </a:solidFill>
                <a:latin typeface="Cascadia Mono" panose="020B0609020000020004" pitchFamily="49" charset="0"/>
              </a:rPr>
              <a:t>apikey</a:t>
            </a:r>
            <a:r>
              <a:rPr lang="en-US" sz="1600" dirty="0">
                <a:solidFill>
                  <a:srgbClr val="000000"/>
                </a:solidFill>
                <a:latin typeface="Cascadia Mono" panose="020B0609020000020004" pitchFamily="49" charset="0"/>
              </a:rPr>
              <a:t> = </a:t>
            </a:r>
            <a:r>
              <a:rPr lang="en-US" sz="1600" dirty="0">
                <a:solidFill>
                  <a:srgbClr val="A31515"/>
                </a:solidFill>
                <a:latin typeface="Cascadia Mono" panose="020B0609020000020004" pitchFamily="49" charset="0"/>
              </a:rPr>
              <a:t>"41bc70d1fe048213997112adbc759840"</a:t>
            </a:r>
            <a:r>
              <a:rPr lang="en-US" sz="1600" dirty="0">
                <a:solidFill>
                  <a:srgbClr val="000000"/>
                </a:solidFill>
                <a:latin typeface="Cascadia Mono" panose="020B0609020000020004" pitchFamily="49" charset="0"/>
              </a:rPr>
              <a:t>;</a:t>
            </a:r>
          </a:p>
          <a:p>
            <a:endParaRPr lang="da-DK" sz="1600" dirty="0">
              <a:solidFill>
                <a:srgbClr val="000000"/>
              </a:solidFill>
              <a:latin typeface="Cascadia Mono" panose="020B0609020000020004" pitchFamily="49" charset="0"/>
            </a:endParaRPr>
          </a:p>
          <a:p>
            <a:r>
              <a:rPr lang="en-US" sz="1600" dirty="0">
                <a:solidFill>
                  <a:srgbClr val="000000"/>
                </a:solidFill>
                <a:latin typeface="Cascadia Mono" panose="020B0609020000020004" pitchFamily="49" charset="0"/>
              </a:rPr>
              <a:t>    </a:t>
            </a:r>
            <a:r>
              <a:rPr lang="en-US" sz="1600" dirty="0">
                <a:solidFill>
                  <a:srgbClr val="0000FF"/>
                </a:solidFill>
                <a:latin typeface="Cascadia Mono" panose="020B0609020000020004" pitchFamily="49" charset="0"/>
              </a:rPr>
              <a:t>private</a:t>
            </a:r>
            <a:r>
              <a:rPr lang="en-US" sz="1600" dirty="0">
                <a:solidFill>
                  <a:srgbClr val="000000"/>
                </a:solidFill>
                <a:latin typeface="Cascadia Mono" panose="020B0609020000020004" pitchFamily="49" charset="0"/>
              </a:rPr>
              <a:t> </a:t>
            </a:r>
            <a:r>
              <a:rPr lang="en-US" sz="1600" dirty="0">
                <a:solidFill>
                  <a:srgbClr val="0000FF"/>
                </a:solidFill>
                <a:latin typeface="Cascadia Mono" panose="020B0609020000020004" pitchFamily="49" charset="0"/>
              </a:rPr>
              <a:t>static</a:t>
            </a:r>
            <a:r>
              <a:rPr lang="en-US" sz="1600" dirty="0">
                <a:solidFill>
                  <a:srgbClr val="000000"/>
                </a:solidFill>
                <a:latin typeface="Cascadia Mono" panose="020B0609020000020004" pitchFamily="49" charset="0"/>
              </a:rPr>
              <a:t> </a:t>
            </a:r>
            <a:r>
              <a:rPr lang="en-US" sz="1600" dirty="0" err="1">
                <a:solidFill>
                  <a:srgbClr val="000000"/>
                </a:solidFill>
                <a:latin typeface="Cascadia Mono" panose="020B0609020000020004" pitchFamily="49" charset="0"/>
              </a:rPr>
              <a:t>HttpClient</a:t>
            </a:r>
            <a:r>
              <a:rPr lang="en-US" sz="1600" dirty="0">
                <a:solidFill>
                  <a:srgbClr val="000000"/>
                </a:solidFill>
                <a:latin typeface="Cascadia Mono" panose="020B0609020000020004" pitchFamily="49" charset="0"/>
              </a:rPr>
              <a:t> </a:t>
            </a:r>
            <a:r>
              <a:rPr lang="en-US" sz="1600" dirty="0" err="1">
                <a:solidFill>
                  <a:srgbClr val="000000"/>
                </a:solidFill>
                <a:latin typeface="Cascadia Mono" panose="020B0609020000020004" pitchFamily="49" charset="0"/>
              </a:rPr>
              <a:t>sharedClient</a:t>
            </a:r>
            <a:r>
              <a:rPr lang="en-US" sz="1600" dirty="0">
                <a:solidFill>
                  <a:srgbClr val="000000"/>
                </a:solidFill>
                <a:latin typeface="Cascadia Mono" panose="020B0609020000020004" pitchFamily="49" charset="0"/>
              </a:rPr>
              <a:t> = </a:t>
            </a:r>
            <a:r>
              <a:rPr lang="en-US" sz="1600" dirty="0">
                <a:solidFill>
                  <a:srgbClr val="0000FF"/>
                </a:solidFill>
                <a:latin typeface="Cascadia Mono" panose="020B0609020000020004" pitchFamily="49" charset="0"/>
              </a:rPr>
              <a:t>new</a:t>
            </a:r>
            <a:r>
              <a:rPr lang="en-US" sz="1600" dirty="0">
                <a:solidFill>
                  <a:srgbClr val="000000"/>
                </a:solidFill>
                <a:latin typeface="Cascadia Mono" panose="020B0609020000020004" pitchFamily="49" charset="0"/>
              </a:rPr>
              <a:t>()</a:t>
            </a:r>
          </a:p>
          <a:p>
            <a:r>
              <a:rPr lang="da-DK" sz="1600" dirty="0">
                <a:solidFill>
                  <a:srgbClr val="000000"/>
                </a:solidFill>
                <a:latin typeface="Cascadia Mono" panose="020B0609020000020004" pitchFamily="49" charset="0"/>
              </a:rPr>
              <a:t>    {</a:t>
            </a:r>
          </a:p>
          <a:p>
            <a:r>
              <a:rPr lang="en-US" sz="1600" dirty="0">
                <a:solidFill>
                  <a:srgbClr val="000000"/>
                </a:solidFill>
                <a:latin typeface="Cascadia Mono" panose="020B0609020000020004" pitchFamily="49" charset="0"/>
              </a:rPr>
              <a:t>        </a:t>
            </a:r>
            <a:r>
              <a:rPr lang="en-US" sz="1600" dirty="0" err="1">
                <a:solidFill>
                  <a:srgbClr val="000000"/>
                </a:solidFill>
                <a:latin typeface="Cascadia Mono" panose="020B0609020000020004" pitchFamily="49" charset="0"/>
              </a:rPr>
              <a:t>BaseAddress</a:t>
            </a:r>
            <a:r>
              <a:rPr lang="en-US" sz="1600" dirty="0">
                <a:solidFill>
                  <a:srgbClr val="000000"/>
                </a:solidFill>
                <a:latin typeface="Cascadia Mono" panose="020B0609020000020004" pitchFamily="49" charset="0"/>
              </a:rPr>
              <a:t> = </a:t>
            </a:r>
            <a:r>
              <a:rPr lang="en-US" sz="1600" dirty="0">
                <a:solidFill>
                  <a:srgbClr val="0000FF"/>
                </a:solidFill>
                <a:latin typeface="Cascadia Mono" panose="020B0609020000020004" pitchFamily="49" charset="0"/>
              </a:rPr>
              <a:t>new</a:t>
            </a:r>
            <a:r>
              <a:rPr lang="en-US" sz="1600" dirty="0">
                <a:solidFill>
                  <a:srgbClr val="000000"/>
                </a:solidFill>
                <a:latin typeface="Cascadia Mono" panose="020B0609020000020004" pitchFamily="49" charset="0"/>
              </a:rPr>
              <a:t> Uri(</a:t>
            </a:r>
            <a:r>
              <a:rPr lang="en-US" sz="1600" dirty="0">
                <a:solidFill>
                  <a:srgbClr val="A31515"/>
                </a:solidFill>
                <a:latin typeface="Cascadia Mono" panose="020B0609020000020004" pitchFamily="49" charset="0"/>
              </a:rPr>
              <a:t>"http://api.openweathermap.org"</a:t>
            </a:r>
            <a:r>
              <a:rPr lang="en-US" sz="1600" dirty="0">
                <a:solidFill>
                  <a:srgbClr val="000000"/>
                </a:solidFill>
                <a:latin typeface="Cascadia Mono" panose="020B0609020000020004" pitchFamily="49" charset="0"/>
              </a:rPr>
              <a:t>)</a:t>
            </a:r>
          </a:p>
          <a:p>
            <a:r>
              <a:rPr lang="da-DK" sz="1600" dirty="0">
                <a:solidFill>
                  <a:srgbClr val="000000"/>
                </a:solidFill>
                <a:latin typeface="Cascadia Mono" panose="020B0609020000020004" pitchFamily="49" charset="0"/>
              </a:rPr>
              <a:t>    };</a:t>
            </a:r>
          </a:p>
          <a:p>
            <a:endParaRPr lang="da-DK" sz="1600" dirty="0">
              <a:solidFill>
                <a:srgbClr val="000000"/>
              </a:solidFill>
              <a:latin typeface="Cascadia Mono" panose="020B0609020000020004" pitchFamily="49" charset="0"/>
            </a:endParaRPr>
          </a:p>
          <a:p>
            <a:r>
              <a:rPr lang="da-DK" sz="1600" dirty="0">
                <a:solidFill>
                  <a:srgbClr val="000000"/>
                </a:solidFill>
                <a:latin typeface="Cascadia Mono" panose="020B0609020000020004" pitchFamily="49" charset="0"/>
              </a:rPr>
              <a:t>    </a:t>
            </a:r>
            <a:r>
              <a:rPr lang="da-DK" sz="1600" dirty="0" err="1">
                <a:solidFill>
                  <a:srgbClr val="0000FF"/>
                </a:solidFill>
                <a:latin typeface="Cascadia Mono" panose="020B0609020000020004" pitchFamily="49" charset="0"/>
              </a:rPr>
              <a:t>static</a:t>
            </a:r>
            <a:r>
              <a:rPr lang="da-DK" sz="1600" dirty="0">
                <a:solidFill>
                  <a:srgbClr val="000000"/>
                </a:solidFill>
                <a:latin typeface="Cascadia Mono" panose="020B0609020000020004" pitchFamily="49" charset="0"/>
              </a:rPr>
              <a:t> </a:t>
            </a:r>
            <a:r>
              <a:rPr lang="da-DK" sz="1600" dirty="0" err="1">
                <a:solidFill>
                  <a:srgbClr val="0000FF"/>
                </a:solidFill>
                <a:latin typeface="Cascadia Mono" panose="020B0609020000020004" pitchFamily="49" charset="0"/>
              </a:rPr>
              <a:t>void</a:t>
            </a:r>
            <a:r>
              <a:rPr lang="da-DK" sz="1600" dirty="0">
                <a:solidFill>
                  <a:srgbClr val="000000"/>
                </a:solidFill>
                <a:latin typeface="Cascadia Mono" panose="020B0609020000020004" pitchFamily="49" charset="0"/>
              </a:rPr>
              <a:t> Main(</a:t>
            </a:r>
            <a:r>
              <a:rPr lang="da-DK" sz="1600" dirty="0" err="1">
                <a:solidFill>
                  <a:srgbClr val="0000FF"/>
                </a:solidFill>
                <a:latin typeface="Cascadia Mono" panose="020B0609020000020004" pitchFamily="49" charset="0"/>
              </a:rPr>
              <a:t>string</a:t>
            </a:r>
            <a:r>
              <a:rPr lang="da-DK" sz="1600" dirty="0">
                <a:solidFill>
                  <a:srgbClr val="000000"/>
                </a:solidFill>
                <a:latin typeface="Cascadia Mono" panose="020B0609020000020004" pitchFamily="49" charset="0"/>
              </a:rPr>
              <a:t>[] </a:t>
            </a:r>
            <a:r>
              <a:rPr lang="da-DK" sz="1600" dirty="0" err="1">
                <a:solidFill>
                  <a:srgbClr val="000000"/>
                </a:solidFill>
                <a:latin typeface="Cascadia Mono" panose="020B0609020000020004" pitchFamily="49" charset="0"/>
              </a:rPr>
              <a:t>args</a:t>
            </a:r>
            <a:r>
              <a:rPr lang="da-DK" sz="1600" dirty="0">
                <a:solidFill>
                  <a:srgbClr val="000000"/>
                </a:solidFill>
                <a:latin typeface="Cascadia Mono" panose="020B0609020000020004" pitchFamily="49" charset="0"/>
              </a:rPr>
              <a:t>)</a:t>
            </a:r>
          </a:p>
          <a:p>
            <a:r>
              <a:rPr lang="da-DK" sz="1600" dirty="0">
                <a:solidFill>
                  <a:srgbClr val="000000"/>
                </a:solidFill>
                <a:latin typeface="Cascadia Mono" panose="020B0609020000020004" pitchFamily="49" charset="0"/>
              </a:rPr>
              <a:t>    {</a:t>
            </a:r>
          </a:p>
          <a:p>
            <a:r>
              <a:rPr lang="da-DK" sz="1600" dirty="0">
                <a:solidFill>
                  <a:srgbClr val="000000"/>
                </a:solidFill>
                <a:latin typeface="Cascadia Mono" panose="020B0609020000020004" pitchFamily="49" charset="0"/>
              </a:rPr>
              <a:t>        </a:t>
            </a:r>
            <a:r>
              <a:rPr lang="da-DK" sz="1600" dirty="0" err="1">
                <a:solidFill>
                  <a:srgbClr val="0000FF"/>
                </a:solidFill>
                <a:latin typeface="Cascadia Mono" panose="020B0609020000020004" pitchFamily="49" charset="0"/>
              </a:rPr>
              <a:t>using</a:t>
            </a:r>
            <a:r>
              <a:rPr lang="da-DK" sz="1600" dirty="0">
                <a:solidFill>
                  <a:srgbClr val="000000"/>
                </a:solidFill>
                <a:latin typeface="Cascadia Mono" panose="020B0609020000020004" pitchFamily="49" charset="0"/>
              </a:rPr>
              <a:t> </a:t>
            </a:r>
            <a:r>
              <a:rPr lang="da-DK" sz="1600" dirty="0" err="1">
                <a:solidFill>
                  <a:srgbClr val="000000"/>
                </a:solidFill>
                <a:latin typeface="Cascadia Mono" panose="020B0609020000020004" pitchFamily="49" charset="0"/>
              </a:rPr>
              <a:t>HttpResponseMessage</a:t>
            </a:r>
            <a:r>
              <a:rPr lang="da-DK" sz="1600" dirty="0">
                <a:solidFill>
                  <a:srgbClr val="000000"/>
                </a:solidFill>
                <a:latin typeface="Cascadia Mono" panose="020B0609020000020004" pitchFamily="49" charset="0"/>
              </a:rPr>
              <a:t> </a:t>
            </a:r>
            <a:r>
              <a:rPr lang="da-DK" sz="1600" dirty="0" err="1">
                <a:solidFill>
                  <a:srgbClr val="000000"/>
                </a:solidFill>
                <a:latin typeface="Cascadia Mono" panose="020B0609020000020004" pitchFamily="49" charset="0"/>
              </a:rPr>
              <a:t>response</a:t>
            </a:r>
            <a:r>
              <a:rPr lang="da-DK" sz="1600" dirty="0">
                <a:solidFill>
                  <a:srgbClr val="000000"/>
                </a:solidFill>
                <a:latin typeface="Cascadia Mono" panose="020B0609020000020004" pitchFamily="49" charset="0"/>
              </a:rPr>
              <a:t> = </a:t>
            </a:r>
          </a:p>
          <a:p>
            <a:r>
              <a:rPr lang="da-DK" sz="1600" dirty="0">
                <a:solidFill>
                  <a:srgbClr val="000000"/>
                </a:solidFill>
                <a:latin typeface="Cascadia Mono" panose="020B0609020000020004" pitchFamily="49" charset="0"/>
              </a:rPr>
              <a:t>            </a:t>
            </a:r>
            <a:r>
              <a:rPr lang="da-DK" sz="1600" dirty="0" err="1">
                <a:solidFill>
                  <a:srgbClr val="000000"/>
                </a:solidFill>
                <a:latin typeface="Cascadia Mono" panose="020B0609020000020004" pitchFamily="49" charset="0"/>
              </a:rPr>
              <a:t>sharedClient.GetAsync</a:t>
            </a:r>
            <a:r>
              <a:rPr lang="da-DK" sz="1600" dirty="0">
                <a:solidFill>
                  <a:srgbClr val="000000"/>
                </a:solidFill>
                <a:latin typeface="Cascadia Mono" panose="020B0609020000020004" pitchFamily="49" charset="0"/>
              </a:rPr>
              <a:t>(</a:t>
            </a:r>
            <a:r>
              <a:rPr lang="da-DK" sz="1600" dirty="0">
                <a:solidFill>
                  <a:srgbClr val="A31515"/>
                </a:solidFill>
                <a:latin typeface="Cascadia Mono" panose="020B0609020000020004" pitchFamily="49" charset="0"/>
              </a:rPr>
              <a:t>$"/</a:t>
            </a:r>
            <a:r>
              <a:rPr lang="da-DK" sz="1600" dirty="0" err="1">
                <a:solidFill>
                  <a:srgbClr val="A31515"/>
                </a:solidFill>
                <a:latin typeface="Cascadia Mono" panose="020B0609020000020004" pitchFamily="49" charset="0"/>
              </a:rPr>
              <a:t>geo</a:t>
            </a:r>
            <a:r>
              <a:rPr lang="da-DK" sz="1600" dirty="0">
                <a:solidFill>
                  <a:srgbClr val="A31515"/>
                </a:solidFill>
                <a:latin typeface="Cascadia Mono" panose="020B0609020000020004" pitchFamily="49" charset="0"/>
              </a:rPr>
              <a:t>/1.0/</a:t>
            </a:r>
            <a:r>
              <a:rPr lang="da-DK" sz="1600" dirty="0" err="1">
                <a:solidFill>
                  <a:srgbClr val="A31515"/>
                </a:solidFill>
                <a:latin typeface="Cascadia Mono" panose="020B0609020000020004" pitchFamily="49" charset="0"/>
              </a:rPr>
              <a:t>direct?q</a:t>
            </a:r>
            <a:r>
              <a:rPr lang="da-DK" sz="1600" dirty="0">
                <a:solidFill>
                  <a:srgbClr val="A31515"/>
                </a:solidFill>
                <a:latin typeface="Cascadia Mono" panose="020B0609020000020004" pitchFamily="49" charset="0"/>
              </a:rPr>
              <a:t>=</a:t>
            </a:r>
            <a:r>
              <a:rPr lang="da-DK" sz="1600" dirty="0" err="1">
                <a:solidFill>
                  <a:srgbClr val="A31515"/>
                </a:solidFill>
                <a:latin typeface="Cascadia Mono" panose="020B0609020000020004" pitchFamily="49" charset="0"/>
              </a:rPr>
              <a:t>Aarhus&amp;appid</a:t>
            </a:r>
            <a:r>
              <a:rPr lang="da-DK" sz="1600" dirty="0">
                <a:solidFill>
                  <a:srgbClr val="A31515"/>
                </a:solidFill>
                <a:latin typeface="Cascadia Mono" panose="020B0609020000020004" pitchFamily="49" charset="0"/>
              </a:rPr>
              <a:t>=</a:t>
            </a:r>
            <a:r>
              <a:rPr lang="da-DK" sz="1600" dirty="0">
                <a:solidFill>
                  <a:srgbClr val="000000"/>
                </a:solidFill>
                <a:latin typeface="Cascadia Mono" panose="020B0609020000020004" pitchFamily="49" charset="0"/>
              </a:rPr>
              <a:t>{</a:t>
            </a:r>
            <a:r>
              <a:rPr lang="da-DK" sz="1600" dirty="0" err="1">
                <a:solidFill>
                  <a:srgbClr val="000000"/>
                </a:solidFill>
                <a:latin typeface="Cascadia Mono" panose="020B0609020000020004" pitchFamily="49" charset="0"/>
              </a:rPr>
              <a:t>apikey</a:t>
            </a:r>
            <a:r>
              <a:rPr lang="da-DK" sz="1600" dirty="0">
                <a:solidFill>
                  <a:srgbClr val="000000"/>
                </a:solidFill>
                <a:latin typeface="Cascadia Mono" panose="020B0609020000020004" pitchFamily="49" charset="0"/>
              </a:rPr>
              <a:t>}</a:t>
            </a:r>
            <a:r>
              <a:rPr lang="da-DK" sz="1600" dirty="0">
                <a:solidFill>
                  <a:srgbClr val="A31515"/>
                </a:solidFill>
                <a:latin typeface="Cascadia Mono" panose="020B0609020000020004" pitchFamily="49" charset="0"/>
              </a:rPr>
              <a:t>"</a:t>
            </a:r>
            <a:r>
              <a:rPr lang="da-DK" sz="1600" dirty="0">
                <a:solidFill>
                  <a:srgbClr val="000000"/>
                </a:solidFill>
                <a:latin typeface="Cascadia Mono" panose="020B0609020000020004" pitchFamily="49" charset="0"/>
              </a:rPr>
              <a:t>).</a:t>
            </a:r>
            <a:r>
              <a:rPr lang="da-DK" sz="1600" dirty="0" err="1">
                <a:solidFill>
                  <a:srgbClr val="000000"/>
                </a:solidFill>
                <a:latin typeface="Cascadia Mono" panose="020B0609020000020004" pitchFamily="49" charset="0"/>
              </a:rPr>
              <a:t>Result</a:t>
            </a:r>
            <a:r>
              <a:rPr lang="da-DK" sz="1600" dirty="0">
                <a:solidFill>
                  <a:srgbClr val="000000"/>
                </a:solidFill>
                <a:latin typeface="Cascadia Mono" panose="020B0609020000020004" pitchFamily="49" charset="0"/>
              </a:rPr>
              <a:t>;</a:t>
            </a:r>
          </a:p>
          <a:p>
            <a:endParaRPr lang="da-DK" sz="1600" dirty="0" smtClean="0">
              <a:solidFill>
                <a:srgbClr val="000000"/>
              </a:solidFill>
              <a:latin typeface="Cascadia Mono" panose="020B0609020000020004" pitchFamily="49" charset="0"/>
            </a:endParaRPr>
          </a:p>
          <a:p>
            <a:r>
              <a:rPr lang="da-DK" sz="1600" dirty="0" smtClean="0">
                <a:solidFill>
                  <a:srgbClr val="000000"/>
                </a:solidFill>
                <a:latin typeface="Cascadia Mono" panose="020B0609020000020004" pitchFamily="49" charset="0"/>
              </a:rPr>
              <a:t>        </a:t>
            </a:r>
            <a:r>
              <a:rPr lang="da-DK" sz="1600" dirty="0" err="1">
                <a:solidFill>
                  <a:srgbClr val="000000"/>
                </a:solidFill>
                <a:latin typeface="Cascadia Mono" panose="020B0609020000020004" pitchFamily="49" charset="0"/>
              </a:rPr>
              <a:t>Console.WriteLine</a:t>
            </a:r>
            <a:r>
              <a:rPr lang="da-DK" sz="1600" dirty="0">
                <a:solidFill>
                  <a:srgbClr val="000000"/>
                </a:solidFill>
                <a:latin typeface="Cascadia Mono" panose="020B0609020000020004" pitchFamily="49" charset="0"/>
              </a:rPr>
              <a:t>(</a:t>
            </a:r>
            <a:r>
              <a:rPr lang="da-DK" sz="1600" dirty="0" err="1">
                <a:solidFill>
                  <a:srgbClr val="000000"/>
                </a:solidFill>
                <a:latin typeface="Cascadia Mono" panose="020B0609020000020004" pitchFamily="49" charset="0"/>
              </a:rPr>
              <a:t>response</a:t>
            </a:r>
            <a:r>
              <a:rPr lang="da-DK" sz="1600" dirty="0">
                <a:solidFill>
                  <a:srgbClr val="000000"/>
                </a:solidFill>
                <a:latin typeface="Cascadia Mono" panose="020B0609020000020004" pitchFamily="49" charset="0"/>
              </a:rPr>
              <a:t>);</a:t>
            </a:r>
          </a:p>
          <a:p>
            <a:endParaRPr lang="da-DK" sz="1600" dirty="0">
              <a:solidFill>
                <a:srgbClr val="000000"/>
              </a:solidFill>
              <a:latin typeface="Cascadia Mono" panose="020B0609020000020004" pitchFamily="49" charset="0"/>
            </a:endParaRPr>
          </a:p>
          <a:p>
            <a:r>
              <a:rPr lang="da-DK" sz="1600" dirty="0">
                <a:solidFill>
                  <a:srgbClr val="000000"/>
                </a:solidFill>
                <a:latin typeface="Cascadia Mono" panose="020B0609020000020004" pitchFamily="49" charset="0"/>
              </a:rPr>
              <a:t>        </a:t>
            </a:r>
            <a:r>
              <a:rPr lang="da-DK" sz="1600" dirty="0">
                <a:solidFill>
                  <a:srgbClr val="0000FF"/>
                </a:solidFill>
                <a:latin typeface="Cascadia Mono" panose="020B0609020000020004" pitchFamily="49" charset="0"/>
              </a:rPr>
              <a:t>var</a:t>
            </a:r>
            <a:r>
              <a:rPr lang="da-DK" sz="1600" dirty="0">
                <a:solidFill>
                  <a:srgbClr val="000000"/>
                </a:solidFill>
                <a:latin typeface="Cascadia Mono" panose="020B0609020000020004" pitchFamily="49" charset="0"/>
              </a:rPr>
              <a:t> </a:t>
            </a:r>
            <a:r>
              <a:rPr lang="da-DK" sz="1600" dirty="0" err="1">
                <a:solidFill>
                  <a:srgbClr val="000000"/>
                </a:solidFill>
                <a:latin typeface="Cascadia Mono" panose="020B0609020000020004" pitchFamily="49" charset="0"/>
              </a:rPr>
              <a:t>content</a:t>
            </a:r>
            <a:r>
              <a:rPr lang="da-DK" sz="1600" dirty="0">
                <a:solidFill>
                  <a:srgbClr val="000000"/>
                </a:solidFill>
                <a:latin typeface="Cascadia Mono" panose="020B0609020000020004" pitchFamily="49" charset="0"/>
              </a:rPr>
              <a:t> = </a:t>
            </a:r>
            <a:r>
              <a:rPr lang="da-DK" sz="1600" dirty="0" err="1">
                <a:solidFill>
                  <a:srgbClr val="000000"/>
                </a:solidFill>
                <a:latin typeface="Cascadia Mono" panose="020B0609020000020004" pitchFamily="49" charset="0"/>
              </a:rPr>
              <a:t>response.Content</a:t>
            </a:r>
            <a:r>
              <a:rPr lang="da-DK" sz="1600" dirty="0">
                <a:solidFill>
                  <a:srgbClr val="000000"/>
                </a:solidFill>
                <a:latin typeface="Cascadia Mono" panose="020B0609020000020004" pitchFamily="49" charset="0"/>
              </a:rPr>
              <a:t>;</a:t>
            </a:r>
          </a:p>
          <a:p>
            <a:r>
              <a:rPr lang="da-DK" sz="1600" dirty="0">
                <a:solidFill>
                  <a:srgbClr val="000000"/>
                </a:solidFill>
                <a:latin typeface="Cascadia Mono" panose="020B0609020000020004" pitchFamily="49" charset="0"/>
              </a:rPr>
              <a:t>        </a:t>
            </a:r>
            <a:r>
              <a:rPr lang="da-DK" sz="1600" dirty="0">
                <a:solidFill>
                  <a:srgbClr val="0000FF"/>
                </a:solidFill>
                <a:latin typeface="Cascadia Mono" panose="020B0609020000020004" pitchFamily="49" charset="0"/>
              </a:rPr>
              <a:t>var</a:t>
            </a:r>
            <a:r>
              <a:rPr lang="da-DK" sz="1600" dirty="0">
                <a:solidFill>
                  <a:srgbClr val="000000"/>
                </a:solidFill>
                <a:latin typeface="Cascadia Mono" panose="020B0609020000020004" pitchFamily="49" charset="0"/>
              </a:rPr>
              <a:t> </a:t>
            </a:r>
            <a:r>
              <a:rPr lang="da-DK" sz="1600" dirty="0" err="1">
                <a:solidFill>
                  <a:srgbClr val="000000"/>
                </a:solidFill>
                <a:latin typeface="Cascadia Mono" panose="020B0609020000020004" pitchFamily="49" charset="0"/>
              </a:rPr>
              <a:t>contentResponse</a:t>
            </a:r>
            <a:r>
              <a:rPr lang="da-DK" sz="1600" dirty="0">
                <a:solidFill>
                  <a:srgbClr val="000000"/>
                </a:solidFill>
                <a:latin typeface="Cascadia Mono" panose="020B0609020000020004" pitchFamily="49" charset="0"/>
              </a:rPr>
              <a:t> = </a:t>
            </a:r>
            <a:r>
              <a:rPr lang="da-DK" sz="1600" dirty="0" err="1">
                <a:solidFill>
                  <a:srgbClr val="000000"/>
                </a:solidFill>
                <a:latin typeface="Cascadia Mono" panose="020B0609020000020004" pitchFamily="49" charset="0"/>
              </a:rPr>
              <a:t>content.ReadAsStringAsync</a:t>
            </a:r>
            <a:r>
              <a:rPr lang="da-DK" sz="1600" dirty="0">
                <a:solidFill>
                  <a:srgbClr val="000000"/>
                </a:solidFill>
                <a:latin typeface="Cascadia Mono" panose="020B0609020000020004" pitchFamily="49" charset="0"/>
              </a:rPr>
              <a:t>().</a:t>
            </a:r>
            <a:r>
              <a:rPr lang="da-DK" sz="1600" dirty="0" err="1">
                <a:solidFill>
                  <a:srgbClr val="000000"/>
                </a:solidFill>
                <a:latin typeface="Cascadia Mono" panose="020B0609020000020004" pitchFamily="49" charset="0"/>
              </a:rPr>
              <a:t>Result</a:t>
            </a:r>
            <a:r>
              <a:rPr lang="da-DK" sz="1600" dirty="0">
                <a:solidFill>
                  <a:srgbClr val="000000"/>
                </a:solidFill>
                <a:latin typeface="Cascadia Mono" panose="020B0609020000020004" pitchFamily="49" charset="0"/>
              </a:rPr>
              <a:t>;</a:t>
            </a:r>
          </a:p>
          <a:p>
            <a:r>
              <a:rPr lang="da-DK" sz="1600" dirty="0">
                <a:solidFill>
                  <a:srgbClr val="000000"/>
                </a:solidFill>
                <a:latin typeface="Cascadia Mono" panose="020B0609020000020004" pitchFamily="49" charset="0"/>
              </a:rPr>
              <a:t>        </a:t>
            </a:r>
            <a:r>
              <a:rPr lang="da-DK" sz="1600" dirty="0" err="1">
                <a:solidFill>
                  <a:srgbClr val="000000"/>
                </a:solidFill>
                <a:latin typeface="Cascadia Mono" panose="020B0609020000020004" pitchFamily="49" charset="0"/>
              </a:rPr>
              <a:t>Console.WriteLine</a:t>
            </a:r>
            <a:r>
              <a:rPr lang="da-DK" sz="1600" dirty="0">
                <a:solidFill>
                  <a:srgbClr val="000000"/>
                </a:solidFill>
                <a:latin typeface="Cascadia Mono" panose="020B0609020000020004" pitchFamily="49" charset="0"/>
              </a:rPr>
              <a:t>(</a:t>
            </a:r>
            <a:r>
              <a:rPr lang="da-DK" sz="1600" dirty="0">
                <a:solidFill>
                  <a:srgbClr val="A31515"/>
                </a:solidFill>
                <a:latin typeface="Cascadia Mono" panose="020B0609020000020004" pitchFamily="49" charset="0"/>
              </a:rPr>
              <a:t>$"</a:t>
            </a:r>
            <a:r>
              <a:rPr lang="da-DK" sz="1600" dirty="0">
                <a:solidFill>
                  <a:srgbClr val="000000"/>
                </a:solidFill>
                <a:latin typeface="Cascadia Mono" panose="020B0609020000020004" pitchFamily="49" charset="0"/>
              </a:rPr>
              <a:t>{</a:t>
            </a:r>
            <a:r>
              <a:rPr lang="da-DK" sz="1600" dirty="0" err="1">
                <a:solidFill>
                  <a:srgbClr val="000000"/>
                </a:solidFill>
                <a:latin typeface="Cascadia Mono" panose="020B0609020000020004" pitchFamily="49" charset="0"/>
              </a:rPr>
              <a:t>contentResponse</a:t>
            </a:r>
            <a:r>
              <a:rPr lang="da-DK" sz="1600" dirty="0">
                <a:solidFill>
                  <a:srgbClr val="000000"/>
                </a:solidFill>
                <a:latin typeface="Cascadia Mono" panose="020B0609020000020004" pitchFamily="49" charset="0"/>
              </a:rPr>
              <a:t>}</a:t>
            </a:r>
            <a:r>
              <a:rPr lang="da-DK" sz="1600" dirty="0">
                <a:solidFill>
                  <a:srgbClr val="A31515"/>
                </a:solidFill>
                <a:latin typeface="Cascadia Mono" panose="020B0609020000020004" pitchFamily="49" charset="0"/>
              </a:rPr>
              <a:t>\n"</a:t>
            </a:r>
            <a:r>
              <a:rPr lang="da-DK" sz="1600" dirty="0">
                <a:solidFill>
                  <a:srgbClr val="000000"/>
                </a:solidFill>
                <a:latin typeface="Cascadia Mono" panose="020B0609020000020004" pitchFamily="49" charset="0"/>
              </a:rPr>
              <a:t>);</a:t>
            </a:r>
          </a:p>
          <a:p>
            <a:r>
              <a:rPr lang="da-DK" sz="1600" dirty="0">
                <a:solidFill>
                  <a:srgbClr val="000000"/>
                </a:solidFill>
                <a:latin typeface="Cascadia Mono" panose="020B0609020000020004" pitchFamily="49" charset="0"/>
              </a:rPr>
              <a:t>    }</a:t>
            </a:r>
          </a:p>
          <a:p>
            <a:r>
              <a:rPr lang="da-DK" sz="1600" dirty="0">
                <a:solidFill>
                  <a:srgbClr val="000000"/>
                </a:solidFill>
                <a:latin typeface="Cascadia Mono" panose="020B0609020000020004" pitchFamily="49" charset="0"/>
              </a:rPr>
              <a:t>}</a:t>
            </a:r>
            <a:endParaRPr lang="en-US" sz="1600" dirty="0">
              <a:solidFill>
                <a:schemeClr val="tx1"/>
              </a:solidFill>
              <a:latin typeface="Consolas" panose="020B0609020204030204" pitchFamily="49" charset="0"/>
              <a:cs typeface="Consolas" panose="020B0609020204030204" pitchFamily="49" charset="0"/>
            </a:endParaRPr>
          </a:p>
        </p:txBody>
      </p:sp>
      <p:sp>
        <p:nvSpPr>
          <p:cNvPr id="6" name="Rectangle 5"/>
          <p:cNvSpPr/>
          <p:nvPr/>
        </p:nvSpPr>
        <p:spPr>
          <a:xfrm>
            <a:off x="5483296" y="1837639"/>
            <a:ext cx="3081970" cy="21108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Tree>
    <p:extLst>
      <p:ext uri="{BB962C8B-B14F-4D97-AF65-F5344CB8AC3E}">
        <p14:creationId xmlns:p14="http://schemas.microsoft.com/office/powerpoint/2010/main" val="105164614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err="1" smtClean="0"/>
              <a:t>Get</a:t>
            </a:r>
            <a:r>
              <a:rPr lang="da-DK" dirty="0" smtClean="0"/>
              <a:t> API data with </a:t>
            </a:r>
            <a:r>
              <a:rPr lang="da-DK" dirty="0" err="1" smtClean="0"/>
              <a:t>HttpClient</a:t>
            </a:r>
            <a:endParaRPr lang="da-DK" dirty="0"/>
          </a:p>
        </p:txBody>
      </p:sp>
      <p:sp>
        <p:nvSpPr>
          <p:cNvPr id="4" name="Rectangle 3"/>
          <p:cNvSpPr/>
          <p:nvPr/>
        </p:nvSpPr>
        <p:spPr>
          <a:xfrm>
            <a:off x="503363" y="1311965"/>
            <a:ext cx="9164743" cy="5400120"/>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a-DK" sz="1600" dirty="0" err="1">
                <a:solidFill>
                  <a:srgbClr val="0000FF"/>
                </a:solidFill>
                <a:latin typeface="Cascadia Mono" panose="020B0609020000020004" pitchFamily="49" charset="0"/>
              </a:rPr>
              <a:t>internal</a:t>
            </a:r>
            <a:r>
              <a:rPr lang="da-DK" sz="1600" dirty="0">
                <a:solidFill>
                  <a:srgbClr val="000000"/>
                </a:solidFill>
                <a:latin typeface="Cascadia Mono" panose="020B0609020000020004" pitchFamily="49" charset="0"/>
              </a:rPr>
              <a:t> </a:t>
            </a:r>
            <a:r>
              <a:rPr lang="da-DK" sz="1600" dirty="0" err="1">
                <a:solidFill>
                  <a:srgbClr val="0000FF"/>
                </a:solidFill>
                <a:latin typeface="Cascadia Mono" panose="020B0609020000020004" pitchFamily="49" charset="0"/>
              </a:rPr>
              <a:t>class</a:t>
            </a:r>
            <a:r>
              <a:rPr lang="da-DK" sz="1600" dirty="0">
                <a:solidFill>
                  <a:srgbClr val="000000"/>
                </a:solidFill>
                <a:latin typeface="Cascadia Mono" panose="020B0609020000020004" pitchFamily="49" charset="0"/>
              </a:rPr>
              <a:t> </a:t>
            </a:r>
            <a:r>
              <a:rPr lang="da-DK" sz="1600" dirty="0">
                <a:solidFill>
                  <a:srgbClr val="2B91AF"/>
                </a:solidFill>
                <a:latin typeface="Cascadia Mono" panose="020B0609020000020004" pitchFamily="49" charset="0"/>
              </a:rPr>
              <a:t>Program</a:t>
            </a:r>
            <a:endParaRPr lang="da-DK" sz="1600" dirty="0">
              <a:solidFill>
                <a:srgbClr val="000000"/>
              </a:solidFill>
              <a:latin typeface="Cascadia Mono" panose="020B0609020000020004" pitchFamily="49" charset="0"/>
            </a:endParaRPr>
          </a:p>
          <a:p>
            <a:r>
              <a:rPr lang="da-DK" sz="1600" dirty="0">
                <a:solidFill>
                  <a:srgbClr val="000000"/>
                </a:solidFill>
                <a:latin typeface="Cascadia Mono" panose="020B0609020000020004" pitchFamily="49" charset="0"/>
              </a:rPr>
              <a:t>{</a:t>
            </a:r>
          </a:p>
          <a:p>
            <a:r>
              <a:rPr lang="en-US" sz="1600" dirty="0">
                <a:solidFill>
                  <a:srgbClr val="000000"/>
                </a:solidFill>
                <a:latin typeface="Cascadia Mono" panose="020B0609020000020004" pitchFamily="49" charset="0"/>
              </a:rPr>
              <a:t>    </a:t>
            </a:r>
            <a:r>
              <a:rPr lang="en-US" sz="1600" dirty="0">
                <a:solidFill>
                  <a:srgbClr val="0000FF"/>
                </a:solidFill>
                <a:latin typeface="Cascadia Mono" panose="020B0609020000020004" pitchFamily="49" charset="0"/>
              </a:rPr>
              <a:t>private</a:t>
            </a:r>
            <a:r>
              <a:rPr lang="en-US" sz="1600" dirty="0">
                <a:solidFill>
                  <a:srgbClr val="000000"/>
                </a:solidFill>
                <a:latin typeface="Cascadia Mono" panose="020B0609020000020004" pitchFamily="49" charset="0"/>
              </a:rPr>
              <a:t> </a:t>
            </a:r>
            <a:r>
              <a:rPr lang="en-US" sz="1600" dirty="0">
                <a:solidFill>
                  <a:srgbClr val="0000FF"/>
                </a:solidFill>
                <a:latin typeface="Cascadia Mono" panose="020B0609020000020004" pitchFamily="49" charset="0"/>
              </a:rPr>
              <a:t>static</a:t>
            </a:r>
            <a:r>
              <a:rPr lang="en-US" sz="1600" dirty="0">
                <a:solidFill>
                  <a:srgbClr val="000000"/>
                </a:solidFill>
                <a:latin typeface="Cascadia Mono" panose="020B0609020000020004" pitchFamily="49" charset="0"/>
              </a:rPr>
              <a:t> </a:t>
            </a:r>
            <a:r>
              <a:rPr lang="en-US" sz="1600" dirty="0">
                <a:solidFill>
                  <a:srgbClr val="0000FF"/>
                </a:solidFill>
                <a:latin typeface="Cascadia Mono" panose="020B0609020000020004" pitchFamily="49" charset="0"/>
              </a:rPr>
              <a:t>string</a:t>
            </a:r>
            <a:r>
              <a:rPr lang="en-US" sz="1600" dirty="0">
                <a:solidFill>
                  <a:srgbClr val="000000"/>
                </a:solidFill>
                <a:latin typeface="Cascadia Mono" panose="020B0609020000020004" pitchFamily="49" charset="0"/>
              </a:rPr>
              <a:t> </a:t>
            </a:r>
            <a:r>
              <a:rPr lang="en-US" sz="1600" dirty="0" err="1">
                <a:solidFill>
                  <a:srgbClr val="000000"/>
                </a:solidFill>
                <a:latin typeface="Cascadia Mono" panose="020B0609020000020004" pitchFamily="49" charset="0"/>
              </a:rPr>
              <a:t>apikey</a:t>
            </a:r>
            <a:r>
              <a:rPr lang="en-US" sz="1600" dirty="0">
                <a:solidFill>
                  <a:srgbClr val="000000"/>
                </a:solidFill>
                <a:latin typeface="Cascadia Mono" panose="020B0609020000020004" pitchFamily="49" charset="0"/>
              </a:rPr>
              <a:t> = </a:t>
            </a:r>
            <a:r>
              <a:rPr lang="en-US" sz="1600" dirty="0">
                <a:solidFill>
                  <a:srgbClr val="A31515"/>
                </a:solidFill>
                <a:latin typeface="Cascadia Mono" panose="020B0609020000020004" pitchFamily="49" charset="0"/>
              </a:rPr>
              <a:t>"41bc70d1fe048213997112adbc759840"</a:t>
            </a:r>
            <a:r>
              <a:rPr lang="en-US" sz="1600" dirty="0">
                <a:solidFill>
                  <a:srgbClr val="000000"/>
                </a:solidFill>
                <a:latin typeface="Cascadia Mono" panose="020B0609020000020004" pitchFamily="49" charset="0"/>
              </a:rPr>
              <a:t>;</a:t>
            </a:r>
          </a:p>
          <a:p>
            <a:endParaRPr lang="da-DK" sz="1600" dirty="0">
              <a:solidFill>
                <a:srgbClr val="000000"/>
              </a:solidFill>
              <a:latin typeface="Cascadia Mono" panose="020B0609020000020004" pitchFamily="49" charset="0"/>
            </a:endParaRPr>
          </a:p>
          <a:p>
            <a:r>
              <a:rPr lang="en-US" sz="1600" dirty="0">
                <a:solidFill>
                  <a:srgbClr val="000000"/>
                </a:solidFill>
                <a:latin typeface="Cascadia Mono" panose="020B0609020000020004" pitchFamily="49" charset="0"/>
              </a:rPr>
              <a:t>    </a:t>
            </a:r>
            <a:r>
              <a:rPr lang="en-US" sz="1600" dirty="0">
                <a:solidFill>
                  <a:srgbClr val="0000FF"/>
                </a:solidFill>
                <a:latin typeface="Cascadia Mono" panose="020B0609020000020004" pitchFamily="49" charset="0"/>
              </a:rPr>
              <a:t>private</a:t>
            </a:r>
            <a:r>
              <a:rPr lang="en-US" sz="1600" dirty="0">
                <a:solidFill>
                  <a:srgbClr val="000000"/>
                </a:solidFill>
                <a:latin typeface="Cascadia Mono" panose="020B0609020000020004" pitchFamily="49" charset="0"/>
              </a:rPr>
              <a:t> </a:t>
            </a:r>
            <a:r>
              <a:rPr lang="en-US" sz="1600" dirty="0">
                <a:solidFill>
                  <a:srgbClr val="0000FF"/>
                </a:solidFill>
                <a:latin typeface="Cascadia Mono" panose="020B0609020000020004" pitchFamily="49" charset="0"/>
              </a:rPr>
              <a:t>static</a:t>
            </a:r>
            <a:r>
              <a:rPr lang="en-US" sz="1600" dirty="0">
                <a:solidFill>
                  <a:srgbClr val="000000"/>
                </a:solidFill>
                <a:latin typeface="Cascadia Mono" panose="020B0609020000020004" pitchFamily="49" charset="0"/>
              </a:rPr>
              <a:t> </a:t>
            </a:r>
            <a:r>
              <a:rPr lang="en-US" sz="1600" dirty="0" err="1">
                <a:solidFill>
                  <a:srgbClr val="000000"/>
                </a:solidFill>
                <a:latin typeface="Cascadia Mono" panose="020B0609020000020004" pitchFamily="49" charset="0"/>
              </a:rPr>
              <a:t>HttpClient</a:t>
            </a:r>
            <a:r>
              <a:rPr lang="en-US" sz="1600" dirty="0">
                <a:solidFill>
                  <a:srgbClr val="000000"/>
                </a:solidFill>
                <a:latin typeface="Cascadia Mono" panose="020B0609020000020004" pitchFamily="49" charset="0"/>
              </a:rPr>
              <a:t> </a:t>
            </a:r>
            <a:r>
              <a:rPr lang="en-US" sz="1600" dirty="0" err="1">
                <a:solidFill>
                  <a:srgbClr val="000000"/>
                </a:solidFill>
                <a:latin typeface="Cascadia Mono" panose="020B0609020000020004" pitchFamily="49" charset="0"/>
              </a:rPr>
              <a:t>sharedClient</a:t>
            </a:r>
            <a:r>
              <a:rPr lang="en-US" sz="1600" dirty="0">
                <a:solidFill>
                  <a:srgbClr val="000000"/>
                </a:solidFill>
                <a:latin typeface="Cascadia Mono" panose="020B0609020000020004" pitchFamily="49" charset="0"/>
              </a:rPr>
              <a:t> = </a:t>
            </a:r>
            <a:r>
              <a:rPr lang="en-US" sz="1600" dirty="0">
                <a:solidFill>
                  <a:srgbClr val="0000FF"/>
                </a:solidFill>
                <a:latin typeface="Cascadia Mono" panose="020B0609020000020004" pitchFamily="49" charset="0"/>
              </a:rPr>
              <a:t>new</a:t>
            </a:r>
            <a:r>
              <a:rPr lang="en-US" sz="1600" dirty="0">
                <a:solidFill>
                  <a:srgbClr val="000000"/>
                </a:solidFill>
                <a:latin typeface="Cascadia Mono" panose="020B0609020000020004" pitchFamily="49" charset="0"/>
              </a:rPr>
              <a:t>()</a:t>
            </a:r>
          </a:p>
          <a:p>
            <a:r>
              <a:rPr lang="da-DK" sz="1600" dirty="0">
                <a:solidFill>
                  <a:srgbClr val="000000"/>
                </a:solidFill>
                <a:latin typeface="Cascadia Mono" panose="020B0609020000020004" pitchFamily="49" charset="0"/>
              </a:rPr>
              <a:t>    {</a:t>
            </a:r>
          </a:p>
          <a:p>
            <a:r>
              <a:rPr lang="en-US" sz="1600" dirty="0">
                <a:solidFill>
                  <a:srgbClr val="000000"/>
                </a:solidFill>
                <a:latin typeface="Cascadia Mono" panose="020B0609020000020004" pitchFamily="49" charset="0"/>
              </a:rPr>
              <a:t>        </a:t>
            </a:r>
            <a:r>
              <a:rPr lang="en-US" sz="1600" dirty="0" err="1">
                <a:solidFill>
                  <a:srgbClr val="000000"/>
                </a:solidFill>
                <a:latin typeface="Cascadia Mono" panose="020B0609020000020004" pitchFamily="49" charset="0"/>
              </a:rPr>
              <a:t>BaseAddress</a:t>
            </a:r>
            <a:r>
              <a:rPr lang="en-US" sz="1600" dirty="0">
                <a:solidFill>
                  <a:srgbClr val="000000"/>
                </a:solidFill>
                <a:latin typeface="Cascadia Mono" panose="020B0609020000020004" pitchFamily="49" charset="0"/>
              </a:rPr>
              <a:t> = </a:t>
            </a:r>
            <a:r>
              <a:rPr lang="en-US" sz="1600" dirty="0">
                <a:solidFill>
                  <a:srgbClr val="0000FF"/>
                </a:solidFill>
                <a:latin typeface="Cascadia Mono" panose="020B0609020000020004" pitchFamily="49" charset="0"/>
              </a:rPr>
              <a:t>new</a:t>
            </a:r>
            <a:r>
              <a:rPr lang="en-US" sz="1600" dirty="0">
                <a:solidFill>
                  <a:srgbClr val="000000"/>
                </a:solidFill>
                <a:latin typeface="Cascadia Mono" panose="020B0609020000020004" pitchFamily="49" charset="0"/>
              </a:rPr>
              <a:t> Uri(</a:t>
            </a:r>
            <a:r>
              <a:rPr lang="en-US" sz="1600" dirty="0">
                <a:solidFill>
                  <a:srgbClr val="A31515"/>
                </a:solidFill>
                <a:latin typeface="Cascadia Mono" panose="020B0609020000020004" pitchFamily="49" charset="0"/>
              </a:rPr>
              <a:t>"http://api.openweathermap.org"</a:t>
            </a:r>
            <a:r>
              <a:rPr lang="en-US" sz="1600" dirty="0">
                <a:solidFill>
                  <a:srgbClr val="000000"/>
                </a:solidFill>
                <a:latin typeface="Cascadia Mono" panose="020B0609020000020004" pitchFamily="49" charset="0"/>
              </a:rPr>
              <a:t>)</a:t>
            </a:r>
          </a:p>
          <a:p>
            <a:r>
              <a:rPr lang="da-DK" sz="1600" dirty="0">
                <a:solidFill>
                  <a:srgbClr val="000000"/>
                </a:solidFill>
                <a:latin typeface="Cascadia Mono" panose="020B0609020000020004" pitchFamily="49" charset="0"/>
              </a:rPr>
              <a:t>    };</a:t>
            </a:r>
          </a:p>
          <a:p>
            <a:endParaRPr lang="da-DK" sz="1600" dirty="0">
              <a:solidFill>
                <a:srgbClr val="000000"/>
              </a:solidFill>
              <a:latin typeface="Cascadia Mono" panose="020B0609020000020004" pitchFamily="49" charset="0"/>
            </a:endParaRPr>
          </a:p>
          <a:p>
            <a:r>
              <a:rPr lang="da-DK" sz="1600" dirty="0">
                <a:solidFill>
                  <a:srgbClr val="000000"/>
                </a:solidFill>
                <a:latin typeface="Cascadia Mono" panose="020B0609020000020004" pitchFamily="49" charset="0"/>
              </a:rPr>
              <a:t>    </a:t>
            </a:r>
            <a:r>
              <a:rPr lang="da-DK" sz="1600" dirty="0" err="1">
                <a:solidFill>
                  <a:srgbClr val="0000FF"/>
                </a:solidFill>
                <a:latin typeface="Cascadia Mono" panose="020B0609020000020004" pitchFamily="49" charset="0"/>
              </a:rPr>
              <a:t>static</a:t>
            </a:r>
            <a:r>
              <a:rPr lang="da-DK" sz="1600" dirty="0">
                <a:solidFill>
                  <a:srgbClr val="000000"/>
                </a:solidFill>
                <a:latin typeface="Cascadia Mono" panose="020B0609020000020004" pitchFamily="49" charset="0"/>
              </a:rPr>
              <a:t> </a:t>
            </a:r>
            <a:r>
              <a:rPr lang="da-DK" sz="1600" dirty="0" err="1">
                <a:solidFill>
                  <a:srgbClr val="0000FF"/>
                </a:solidFill>
                <a:latin typeface="Cascadia Mono" panose="020B0609020000020004" pitchFamily="49" charset="0"/>
              </a:rPr>
              <a:t>void</a:t>
            </a:r>
            <a:r>
              <a:rPr lang="da-DK" sz="1600" dirty="0">
                <a:solidFill>
                  <a:srgbClr val="000000"/>
                </a:solidFill>
                <a:latin typeface="Cascadia Mono" panose="020B0609020000020004" pitchFamily="49" charset="0"/>
              </a:rPr>
              <a:t> Main(</a:t>
            </a:r>
            <a:r>
              <a:rPr lang="da-DK" sz="1600" dirty="0" err="1">
                <a:solidFill>
                  <a:srgbClr val="0000FF"/>
                </a:solidFill>
                <a:latin typeface="Cascadia Mono" panose="020B0609020000020004" pitchFamily="49" charset="0"/>
              </a:rPr>
              <a:t>string</a:t>
            </a:r>
            <a:r>
              <a:rPr lang="da-DK" sz="1600" dirty="0">
                <a:solidFill>
                  <a:srgbClr val="000000"/>
                </a:solidFill>
                <a:latin typeface="Cascadia Mono" panose="020B0609020000020004" pitchFamily="49" charset="0"/>
              </a:rPr>
              <a:t>[] </a:t>
            </a:r>
            <a:r>
              <a:rPr lang="da-DK" sz="1600" dirty="0" err="1">
                <a:solidFill>
                  <a:srgbClr val="000000"/>
                </a:solidFill>
                <a:latin typeface="Cascadia Mono" panose="020B0609020000020004" pitchFamily="49" charset="0"/>
              </a:rPr>
              <a:t>args</a:t>
            </a:r>
            <a:r>
              <a:rPr lang="da-DK" sz="1600" dirty="0">
                <a:solidFill>
                  <a:srgbClr val="000000"/>
                </a:solidFill>
                <a:latin typeface="Cascadia Mono" panose="020B0609020000020004" pitchFamily="49" charset="0"/>
              </a:rPr>
              <a:t>)</a:t>
            </a:r>
          </a:p>
          <a:p>
            <a:r>
              <a:rPr lang="da-DK" sz="1600" dirty="0">
                <a:solidFill>
                  <a:srgbClr val="000000"/>
                </a:solidFill>
                <a:latin typeface="Cascadia Mono" panose="020B0609020000020004" pitchFamily="49" charset="0"/>
              </a:rPr>
              <a:t>    {</a:t>
            </a:r>
          </a:p>
          <a:p>
            <a:r>
              <a:rPr lang="da-DK" sz="1600" dirty="0">
                <a:solidFill>
                  <a:srgbClr val="000000"/>
                </a:solidFill>
                <a:latin typeface="Cascadia Mono" panose="020B0609020000020004" pitchFamily="49" charset="0"/>
              </a:rPr>
              <a:t>        </a:t>
            </a:r>
            <a:r>
              <a:rPr lang="da-DK" sz="1600" dirty="0" err="1">
                <a:solidFill>
                  <a:srgbClr val="0000FF"/>
                </a:solidFill>
                <a:latin typeface="Cascadia Mono" panose="020B0609020000020004" pitchFamily="49" charset="0"/>
              </a:rPr>
              <a:t>using</a:t>
            </a:r>
            <a:r>
              <a:rPr lang="da-DK" sz="1600" dirty="0">
                <a:solidFill>
                  <a:srgbClr val="000000"/>
                </a:solidFill>
                <a:latin typeface="Cascadia Mono" panose="020B0609020000020004" pitchFamily="49" charset="0"/>
              </a:rPr>
              <a:t> </a:t>
            </a:r>
            <a:r>
              <a:rPr lang="da-DK" sz="1600" dirty="0" err="1">
                <a:solidFill>
                  <a:srgbClr val="000000"/>
                </a:solidFill>
                <a:latin typeface="Cascadia Mono" panose="020B0609020000020004" pitchFamily="49" charset="0"/>
              </a:rPr>
              <a:t>HttpResponseMessage</a:t>
            </a:r>
            <a:r>
              <a:rPr lang="da-DK" sz="1600" dirty="0">
                <a:solidFill>
                  <a:srgbClr val="000000"/>
                </a:solidFill>
                <a:latin typeface="Cascadia Mono" panose="020B0609020000020004" pitchFamily="49" charset="0"/>
              </a:rPr>
              <a:t> </a:t>
            </a:r>
            <a:r>
              <a:rPr lang="da-DK" sz="1600" dirty="0" err="1">
                <a:solidFill>
                  <a:srgbClr val="000000"/>
                </a:solidFill>
                <a:latin typeface="Cascadia Mono" panose="020B0609020000020004" pitchFamily="49" charset="0"/>
              </a:rPr>
              <a:t>response</a:t>
            </a:r>
            <a:r>
              <a:rPr lang="da-DK" sz="1600" dirty="0">
                <a:solidFill>
                  <a:srgbClr val="000000"/>
                </a:solidFill>
                <a:latin typeface="Cascadia Mono" panose="020B0609020000020004" pitchFamily="49" charset="0"/>
              </a:rPr>
              <a:t> = </a:t>
            </a:r>
          </a:p>
          <a:p>
            <a:r>
              <a:rPr lang="da-DK" sz="1600" dirty="0">
                <a:solidFill>
                  <a:srgbClr val="000000"/>
                </a:solidFill>
                <a:latin typeface="Cascadia Mono" panose="020B0609020000020004" pitchFamily="49" charset="0"/>
              </a:rPr>
              <a:t>            </a:t>
            </a:r>
            <a:r>
              <a:rPr lang="da-DK" sz="1600" dirty="0" err="1">
                <a:solidFill>
                  <a:srgbClr val="000000"/>
                </a:solidFill>
                <a:latin typeface="Cascadia Mono" panose="020B0609020000020004" pitchFamily="49" charset="0"/>
              </a:rPr>
              <a:t>sharedClient.GetAsync</a:t>
            </a:r>
            <a:r>
              <a:rPr lang="da-DK" sz="1600" dirty="0">
                <a:solidFill>
                  <a:srgbClr val="000000"/>
                </a:solidFill>
                <a:latin typeface="Cascadia Mono" panose="020B0609020000020004" pitchFamily="49" charset="0"/>
              </a:rPr>
              <a:t>(</a:t>
            </a:r>
            <a:r>
              <a:rPr lang="da-DK" sz="1600" dirty="0">
                <a:solidFill>
                  <a:srgbClr val="A31515"/>
                </a:solidFill>
                <a:latin typeface="Cascadia Mono" panose="020B0609020000020004" pitchFamily="49" charset="0"/>
              </a:rPr>
              <a:t>$"/</a:t>
            </a:r>
            <a:r>
              <a:rPr lang="da-DK" sz="1600" dirty="0" err="1">
                <a:solidFill>
                  <a:srgbClr val="A31515"/>
                </a:solidFill>
                <a:latin typeface="Cascadia Mono" panose="020B0609020000020004" pitchFamily="49" charset="0"/>
              </a:rPr>
              <a:t>geo</a:t>
            </a:r>
            <a:r>
              <a:rPr lang="da-DK" sz="1600" dirty="0">
                <a:solidFill>
                  <a:srgbClr val="A31515"/>
                </a:solidFill>
                <a:latin typeface="Cascadia Mono" panose="020B0609020000020004" pitchFamily="49" charset="0"/>
              </a:rPr>
              <a:t>/1.0/</a:t>
            </a:r>
            <a:r>
              <a:rPr lang="da-DK" sz="1600" dirty="0" err="1">
                <a:solidFill>
                  <a:srgbClr val="A31515"/>
                </a:solidFill>
                <a:latin typeface="Cascadia Mono" panose="020B0609020000020004" pitchFamily="49" charset="0"/>
              </a:rPr>
              <a:t>direct?q</a:t>
            </a:r>
            <a:r>
              <a:rPr lang="da-DK" sz="1600" dirty="0">
                <a:solidFill>
                  <a:srgbClr val="A31515"/>
                </a:solidFill>
                <a:latin typeface="Cascadia Mono" panose="020B0609020000020004" pitchFamily="49" charset="0"/>
              </a:rPr>
              <a:t>=</a:t>
            </a:r>
            <a:r>
              <a:rPr lang="da-DK" sz="1600" dirty="0" err="1">
                <a:solidFill>
                  <a:srgbClr val="A31515"/>
                </a:solidFill>
                <a:latin typeface="Cascadia Mono" panose="020B0609020000020004" pitchFamily="49" charset="0"/>
              </a:rPr>
              <a:t>Aarhus&amp;appid</a:t>
            </a:r>
            <a:r>
              <a:rPr lang="da-DK" sz="1600" dirty="0">
                <a:solidFill>
                  <a:srgbClr val="A31515"/>
                </a:solidFill>
                <a:latin typeface="Cascadia Mono" panose="020B0609020000020004" pitchFamily="49" charset="0"/>
              </a:rPr>
              <a:t>=</a:t>
            </a:r>
            <a:r>
              <a:rPr lang="da-DK" sz="1600" dirty="0">
                <a:solidFill>
                  <a:srgbClr val="000000"/>
                </a:solidFill>
                <a:latin typeface="Cascadia Mono" panose="020B0609020000020004" pitchFamily="49" charset="0"/>
              </a:rPr>
              <a:t>{</a:t>
            </a:r>
            <a:r>
              <a:rPr lang="da-DK" sz="1600" dirty="0" err="1">
                <a:solidFill>
                  <a:srgbClr val="000000"/>
                </a:solidFill>
                <a:latin typeface="Cascadia Mono" panose="020B0609020000020004" pitchFamily="49" charset="0"/>
              </a:rPr>
              <a:t>apikey</a:t>
            </a:r>
            <a:r>
              <a:rPr lang="da-DK" sz="1600" dirty="0">
                <a:solidFill>
                  <a:srgbClr val="000000"/>
                </a:solidFill>
                <a:latin typeface="Cascadia Mono" panose="020B0609020000020004" pitchFamily="49" charset="0"/>
              </a:rPr>
              <a:t>}</a:t>
            </a:r>
            <a:r>
              <a:rPr lang="da-DK" sz="1600" dirty="0">
                <a:solidFill>
                  <a:srgbClr val="A31515"/>
                </a:solidFill>
                <a:latin typeface="Cascadia Mono" panose="020B0609020000020004" pitchFamily="49" charset="0"/>
              </a:rPr>
              <a:t>"</a:t>
            </a:r>
            <a:r>
              <a:rPr lang="da-DK" sz="1600" dirty="0">
                <a:solidFill>
                  <a:srgbClr val="000000"/>
                </a:solidFill>
                <a:latin typeface="Cascadia Mono" panose="020B0609020000020004" pitchFamily="49" charset="0"/>
              </a:rPr>
              <a:t>).</a:t>
            </a:r>
            <a:r>
              <a:rPr lang="da-DK" sz="1600" dirty="0" err="1">
                <a:solidFill>
                  <a:srgbClr val="000000"/>
                </a:solidFill>
                <a:latin typeface="Cascadia Mono" panose="020B0609020000020004" pitchFamily="49" charset="0"/>
              </a:rPr>
              <a:t>Result</a:t>
            </a:r>
            <a:r>
              <a:rPr lang="da-DK" sz="1600" dirty="0">
                <a:solidFill>
                  <a:srgbClr val="000000"/>
                </a:solidFill>
                <a:latin typeface="Cascadia Mono" panose="020B0609020000020004" pitchFamily="49" charset="0"/>
              </a:rPr>
              <a:t>;</a:t>
            </a:r>
          </a:p>
          <a:p>
            <a:endParaRPr lang="da-DK" sz="1600" dirty="0" smtClean="0">
              <a:solidFill>
                <a:srgbClr val="000000"/>
              </a:solidFill>
              <a:latin typeface="Cascadia Mono" panose="020B0609020000020004" pitchFamily="49" charset="0"/>
            </a:endParaRPr>
          </a:p>
          <a:p>
            <a:r>
              <a:rPr lang="da-DK" sz="1600" dirty="0" smtClean="0">
                <a:solidFill>
                  <a:srgbClr val="000000"/>
                </a:solidFill>
                <a:latin typeface="Cascadia Mono" panose="020B0609020000020004" pitchFamily="49" charset="0"/>
              </a:rPr>
              <a:t>        </a:t>
            </a:r>
            <a:r>
              <a:rPr lang="da-DK" sz="1600" dirty="0" err="1">
                <a:solidFill>
                  <a:srgbClr val="000000"/>
                </a:solidFill>
                <a:latin typeface="Cascadia Mono" panose="020B0609020000020004" pitchFamily="49" charset="0"/>
              </a:rPr>
              <a:t>Console.WriteLine</a:t>
            </a:r>
            <a:r>
              <a:rPr lang="da-DK" sz="1600" dirty="0">
                <a:solidFill>
                  <a:srgbClr val="000000"/>
                </a:solidFill>
                <a:latin typeface="Cascadia Mono" panose="020B0609020000020004" pitchFamily="49" charset="0"/>
              </a:rPr>
              <a:t>(</a:t>
            </a:r>
            <a:r>
              <a:rPr lang="da-DK" sz="1600" dirty="0" err="1">
                <a:solidFill>
                  <a:srgbClr val="000000"/>
                </a:solidFill>
                <a:latin typeface="Cascadia Mono" panose="020B0609020000020004" pitchFamily="49" charset="0"/>
              </a:rPr>
              <a:t>response</a:t>
            </a:r>
            <a:r>
              <a:rPr lang="da-DK" sz="1600" dirty="0">
                <a:solidFill>
                  <a:srgbClr val="000000"/>
                </a:solidFill>
                <a:latin typeface="Cascadia Mono" panose="020B0609020000020004" pitchFamily="49" charset="0"/>
              </a:rPr>
              <a:t>);</a:t>
            </a:r>
          </a:p>
          <a:p>
            <a:endParaRPr lang="da-DK" sz="1600" dirty="0">
              <a:solidFill>
                <a:srgbClr val="000000"/>
              </a:solidFill>
              <a:latin typeface="Cascadia Mono" panose="020B0609020000020004" pitchFamily="49" charset="0"/>
            </a:endParaRPr>
          </a:p>
          <a:p>
            <a:r>
              <a:rPr lang="da-DK" sz="1600" dirty="0">
                <a:solidFill>
                  <a:srgbClr val="000000"/>
                </a:solidFill>
                <a:latin typeface="Cascadia Mono" panose="020B0609020000020004" pitchFamily="49" charset="0"/>
              </a:rPr>
              <a:t>        </a:t>
            </a:r>
            <a:r>
              <a:rPr lang="da-DK" sz="1600" dirty="0">
                <a:solidFill>
                  <a:srgbClr val="0000FF"/>
                </a:solidFill>
                <a:latin typeface="Cascadia Mono" panose="020B0609020000020004" pitchFamily="49" charset="0"/>
              </a:rPr>
              <a:t>var</a:t>
            </a:r>
            <a:r>
              <a:rPr lang="da-DK" sz="1600" dirty="0">
                <a:solidFill>
                  <a:srgbClr val="000000"/>
                </a:solidFill>
                <a:latin typeface="Cascadia Mono" panose="020B0609020000020004" pitchFamily="49" charset="0"/>
              </a:rPr>
              <a:t> </a:t>
            </a:r>
            <a:r>
              <a:rPr lang="da-DK" sz="1600" dirty="0" err="1">
                <a:solidFill>
                  <a:srgbClr val="000000"/>
                </a:solidFill>
                <a:latin typeface="Cascadia Mono" panose="020B0609020000020004" pitchFamily="49" charset="0"/>
              </a:rPr>
              <a:t>content</a:t>
            </a:r>
            <a:r>
              <a:rPr lang="da-DK" sz="1600" dirty="0">
                <a:solidFill>
                  <a:srgbClr val="000000"/>
                </a:solidFill>
                <a:latin typeface="Cascadia Mono" panose="020B0609020000020004" pitchFamily="49" charset="0"/>
              </a:rPr>
              <a:t> = </a:t>
            </a:r>
            <a:r>
              <a:rPr lang="da-DK" sz="1600" dirty="0" err="1">
                <a:solidFill>
                  <a:srgbClr val="000000"/>
                </a:solidFill>
                <a:latin typeface="Cascadia Mono" panose="020B0609020000020004" pitchFamily="49" charset="0"/>
              </a:rPr>
              <a:t>response.Content</a:t>
            </a:r>
            <a:r>
              <a:rPr lang="da-DK" sz="1600" dirty="0">
                <a:solidFill>
                  <a:srgbClr val="000000"/>
                </a:solidFill>
                <a:latin typeface="Cascadia Mono" panose="020B0609020000020004" pitchFamily="49" charset="0"/>
              </a:rPr>
              <a:t>;</a:t>
            </a:r>
          </a:p>
          <a:p>
            <a:r>
              <a:rPr lang="da-DK" sz="1600" dirty="0">
                <a:solidFill>
                  <a:srgbClr val="000000"/>
                </a:solidFill>
                <a:latin typeface="Cascadia Mono" panose="020B0609020000020004" pitchFamily="49" charset="0"/>
              </a:rPr>
              <a:t>        </a:t>
            </a:r>
            <a:r>
              <a:rPr lang="da-DK" sz="1600" dirty="0">
                <a:solidFill>
                  <a:srgbClr val="0000FF"/>
                </a:solidFill>
                <a:latin typeface="Cascadia Mono" panose="020B0609020000020004" pitchFamily="49" charset="0"/>
              </a:rPr>
              <a:t>var</a:t>
            </a:r>
            <a:r>
              <a:rPr lang="da-DK" sz="1600" dirty="0">
                <a:solidFill>
                  <a:srgbClr val="000000"/>
                </a:solidFill>
                <a:latin typeface="Cascadia Mono" panose="020B0609020000020004" pitchFamily="49" charset="0"/>
              </a:rPr>
              <a:t> </a:t>
            </a:r>
            <a:r>
              <a:rPr lang="da-DK" sz="1600" dirty="0" err="1">
                <a:solidFill>
                  <a:srgbClr val="000000"/>
                </a:solidFill>
                <a:latin typeface="Cascadia Mono" panose="020B0609020000020004" pitchFamily="49" charset="0"/>
              </a:rPr>
              <a:t>contentResponse</a:t>
            </a:r>
            <a:r>
              <a:rPr lang="da-DK" sz="1600" dirty="0">
                <a:solidFill>
                  <a:srgbClr val="000000"/>
                </a:solidFill>
                <a:latin typeface="Cascadia Mono" panose="020B0609020000020004" pitchFamily="49" charset="0"/>
              </a:rPr>
              <a:t> = </a:t>
            </a:r>
            <a:r>
              <a:rPr lang="da-DK" sz="1600" dirty="0" err="1">
                <a:solidFill>
                  <a:srgbClr val="000000"/>
                </a:solidFill>
                <a:latin typeface="Cascadia Mono" panose="020B0609020000020004" pitchFamily="49" charset="0"/>
              </a:rPr>
              <a:t>content.ReadAsStringAsync</a:t>
            </a:r>
            <a:r>
              <a:rPr lang="da-DK" sz="1600" dirty="0">
                <a:solidFill>
                  <a:srgbClr val="000000"/>
                </a:solidFill>
                <a:latin typeface="Cascadia Mono" panose="020B0609020000020004" pitchFamily="49" charset="0"/>
              </a:rPr>
              <a:t>().</a:t>
            </a:r>
            <a:r>
              <a:rPr lang="da-DK" sz="1600" dirty="0" err="1">
                <a:solidFill>
                  <a:srgbClr val="000000"/>
                </a:solidFill>
                <a:latin typeface="Cascadia Mono" panose="020B0609020000020004" pitchFamily="49" charset="0"/>
              </a:rPr>
              <a:t>Result</a:t>
            </a:r>
            <a:r>
              <a:rPr lang="da-DK" sz="1600" dirty="0">
                <a:solidFill>
                  <a:srgbClr val="000000"/>
                </a:solidFill>
                <a:latin typeface="Cascadia Mono" panose="020B0609020000020004" pitchFamily="49" charset="0"/>
              </a:rPr>
              <a:t>;</a:t>
            </a:r>
          </a:p>
          <a:p>
            <a:r>
              <a:rPr lang="da-DK" sz="1600" dirty="0">
                <a:solidFill>
                  <a:srgbClr val="000000"/>
                </a:solidFill>
                <a:latin typeface="Cascadia Mono" panose="020B0609020000020004" pitchFamily="49" charset="0"/>
              </a:rPr>
              <a:t>        </a:t>
            </a:r>
            <a:r>
              <a:rPr lang="da-DK" sz="1600" dirty="0" err="1">
                <a:solidFill>
                  <a:srgbClr val="000000"/>
                </a:solidFill>
                <a:latin typeface="Cascadia Mono" panose="020B0609020000020004" pitchFamily="49" charset="0"/>
              </a:rPr>
              <a:t>Console.WriteLine</a:t>
            </a:r>
            <a:r>
              <a:rPr lang="da-DK" sz="1600" dirty="0">
                <a:solidFill>
                  <a:srgbClr val="000000"/>
                </a:solidFill>
                <a:latin typeface="Cascadia Mono" panose="020B0609020000020004" pitchFamily="49" charset="0"/>
              </a:rPr>
              <a:t>(</a:t>
            </a:r>
            <a:r>
              <a:rPr lang="da-DK" sz="1600" dirty="0">
                <a:solidFill>
                  <a:srgbClr val="A31515"/>
                </a:solidFill>
                <a:latin typeface="Cascadia Mono" panose="020B0609020000020004" pitchFamily="49" charset="0"/>
              </a:rPr>
              <a:t>$"</a:t>
            </a:r>
            <a:r>
              <a:rPr lang="da-DK" sz="1600" dirty="0">
                <a:solidFill>
                  <a:srgbClr val="000000"/>
                </a:solidFill>
                <a:latin typeface="Cascadia Mono" panose="020B0609020000020004" pitchFamily="49" charset="0"/>
              </a:rPr>
              <a:t>{</a:t>
            </a:r>
            <a:r>
              <a:rPr lang="da-DK" sz="1600" dirty="0" err="1">
                <a:solidFill>
                  <a:srgbClr val="000000"/>
                </a:solidFill>
                <a:latin typeface="Cascadia Mono" panose="020B0609020000020004" pitchFamily="49" charset="0"/>
              </a:rPr>
              <a:t>contentResponse</a:t>
            </a:r>
            <a:r>
              <a:rPr lang="da-DK" sz="1600" dirty="0">
                <a:solidFill>
                  <a:srgbClr val="000000"/>
                </a:solidFill>
                <a:latin typeface="Cascadia Mono" panose="020B0609020000020004" pitchFamily="49" charset="0"/>
              </a:rPr>
              <a:t>}</a:t>
            </a:r>
            <a:r>
              <a:rPr lang="da-DK" sz="1600" dirty="0">
                <a:solidFill>
                  <a:srgbClr val="A31515"/>
                </a:solidFill>
                <a:latin typeface="Cascadia Mono" panose="020B0609020000020004" pitchFamily="49" charset="0"/>
              </a:rPr>
              <a:t>\n"</a:t>
            </a:r>
            <a:r>
              <a:rPr lang="da-DK" sz="1600" dirty="0">
                <a:solidFill>
                  <a:srgbClr val="000000"/>
                </a:solidFill>
                <a:latin typeface="Cascadia Mono" panose="020B0609020000020004" pitchFamily="49" charset="0"/>
              </a:rPr>
              <a:t>);</a:t>
            </a:r>
          </a:p>
          <a:p>
            <a:r>
              <a:rPr lang="da-DK" sz="1600" dirty="0">
                <a:solidFill>
                  <a:srgbClr val="000000"/>
                </a:solidFill>
                <a:latin typeface="Cascadia Mono" panose="020B0609020000020004" pitchFamily="49" charset="0"/>
              </a:rPr>
              <a:t>    }</a:t>
            </a:r>
          </a:p>
          <a:p>
            <a:r>
              <a:rPr lang="da-DK" sz="1600" dirty="0">
                <a:solidFill>
                  <a:srgbClr val="000000"/>
                </a:solidFill>
                <a:latin typeface="Cascadia Mono" panose="020B0609020000020004" pitchFamily="49" charset="0"/>
              </a:rPr>
              <a:t>}</a:t>
            </a:r>
            <a:endParaRPr lang="en-US" sz="1600" dirty="0">
              <a:solidFill>
                <a:schemeClr val="tx1"/>
              </a:solidFill>
              <a:latin typeface="Consolas" panose="020B0609020204030204" pitchFamily="49" charset="0"/>
              <a:cs typeface="Consolas" panose="020B0609020204030204" pitchFamily="49" charset="0"/>
            </a:endParaRPr>
          </a:p>
        </p:txBody>
      </p:sp>
      <p:pic>
        <p:nvPicPr>
          <p:cNvPr id="5" name="Picture 4"/>
          <p:cNvPicPr>
            <a:picLocks noChangeAspect="1"/>
          </p:cNvPicPr>
          <p:nvPr/>
        </p:nvPicPr>
        <p:blipFill>
          <a:blip r:embed="rId3"/>
          <a:stretch>
            <a:fillRect/>
          </a:stretch>
        </p:blipFill>
        <p:spPr>
          <a:xfrm>
            <a:off x="244196" y="1823085"/>
            <a:ext cx="11279861" cy="3836298"/>
          </a:xfrm>
          <a:prstGeom prst="rect">
            <a:avLst/>
          </a:prstGeom>
        </p:spPr>
      </p:pic>
    </p:spTree>
    <p:extLst>
      <p:ext uri="{BB962C8B-B14F-4D97-AF65-F5344CB8AC3E}">
        <p14:creationId xmlns:p14="http://schemas.microsoft.com/office/powerpoint/2010/main" val="10295660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BEBA8EAE-BF5A-486C-A8C5-ECC9F3942E4B}">
                <a14:imgProps xmlns:a14="http://schemas.microsoft.com/office/drawing/2010/main">
                  <a14:imgLayer r:embed="rId4">
                    <a14:imgEffect>
                      <a14:brightnessContrast bright="-50000" contrast="-3000"/>
                    </a14:imgEffect>
                  </a14:imgLayer>
                </a14:imgProps>
              </a:ext>
              <a:ext uri="{28A0092B-C50C-407E-A947-70E740481C1C}">
                <a14:useLocalDpi xmlns:a14="http://schemas.microsoft.com/office/drawing/2010/main" val="0"/>
              </a:ext>
            </a:extLst>
          </a:blip>
          <a:stretch>
            <a:fillRect/>
          </a:stretch>
        </p:blipFill>
        <p:spPr>
          <a:xfrm>
            <a:off x="-206465" y="-758636"/>
            <a:ext cx="12604930" cy="8375272"/>
          </a:xfrm>
          <a:prstGeom prst="rect">
            <a:avLst/>
          </a:prstGeom>
          <a:solidFill>
            <a:schemeClr val="tx1">
              <a:alpha val="43000"/>
            </a:schemeClr>
          </a:solidFill>
        </p:spPr>
      </p:pic>
      <p:sp>
        <p:nvSpPr>
          <p:cNvPr id="2" name="Title 1"/>
          <p:cNvSpPr>
            <a:spLocks noGrp="1"/>
          </p:cNvSpPr>
          <p:nvPr>
            <p:ph type="title"/>
          </p:nvPr>
        </p:nvSpPr>
        <p:spPr/>
        <p:txBody>
          <a:bodyPr>
            <a:noAutofit/>
          </a:bodyPr>
          <a:lstStyle/>
          <a:p>
            <a:r>
              <a:rPr lang="da-DK" sz="5400" dirty="0" err="1">
                <a:ln w="12700">
                  <a:solidFill>
                    <a:schemeClr val="tx1"/>
                  </a:solidFill>
                </a:ln>
                <a:solidFill>
                  <a:schemeClr val="bg1"/>
                </a:solidFill>
              </a:rPr>
              <a:t>Your</a:t>
            </a:r>
            <a:r>
              <a:rPr lang="da-DK" sz="5400" dirty="0">
                <a:ln w="12700">
                  <a:solidFill>
                    <a:schemeClr val="tx1"/>
                  </a:solidFill>
                </a:ln>
                <a:solidFill>
                  <a:schemeClr val="bg1"/>
                </a:solidFill>
              </a:rPr>
              <a:t> </a:t>
            </a:r>
            <a:r>
              <a:rPr lang="da-DK" sz="5400" dirty="0" err="1">
                <a:ln w="12700">
                  <a:solidFill>
                    <a:schemeClr val="tx1"/>
                  </a:solidFill>
                </a:ln>
                <a:solidFill>
                  <a:schemeClr val="bg1"/>
                </a:solidFill>
              </a:rPr>
              <a:t>turn</a:t>
            </a:r>
            <a:endParaRPr lang="da-DK" sz="5400" dirty="0">
              <a:ln w="12700">
                <a:solidFill>
                  <a:schemeClr val="tx1"/>
                </a:solidFill>
              </a:ln>
              <a:solidFill>
                <a:schemeClr val="bg1"/>
              </a:solidFill>
            </a:endParaRPr>
          </a:p>
        </p:txBody>
      </p:sp>
      <p:sp>
        <p:nvSpPr>
          <p:cNvPr id="3" name="Content Placeholder 2"/>
          <p:cNvSpPr>
            <a:spLocks noGrp="1"/>
          </p:cNvSpPr>
          <p:nvPr>
            <p:ph idx="1"/>
          </p:nvPr>
        </p:nvSpPr>
        <p:spPr/>
        <p:txBody>
          <a:bodyPr>
            <a:normAutofit/>
          </a:bodyPr>
          <a:lstStyle/>
          <a:p>
            <a:pPr marL="0" indent="0" algn="ctr">
              <a:buNone/>
            </a:pPr>
            <a:endParaRPr lang="da-DK" dirty="0">
              <a:ln w="25400">
                <a:solidFill>
                  <a:schemeClr val="tx1"/>
                </a:solidFill>
              </a:ln>
              <a:solidFill>
                <a:schemeClr val="bg1"/>
              </a:solidFill>
            </a:endParaRPr>
          </a:p>
          <a:p>
            <a:pPr marL="0" indent="0" algn="ctr">
              <a:buNone/>
            </a:pPr>
            <a:endParaRPr lang="da-DK" dirty="0">
              <a:ln w="25400">
                <a:solidFill>
                  <a:schemeClr val="tx1"/>
                </a:solidFill>
              </a:ln>
              <a:solidFill>
                <a:schemeClr val="bg1"/>
              </a:solidFill>
            </a:endParaRPr>
          </a:p>
          <a:p>
            <a:pPr marL="0" indent="0" algn="ctr">
              <a:buNone/>
            </a:pPr>
            <a:endParaRPr lang="da-DK" dirty="0">
              <a:ln w="25400">
                <a:solidFill>
                  <a:schemeClr val="tx1"/>
                </a:solidFill>
              </a:ln>
              <a:solidFill>
                <a:schemeClr val="bg1"/>
              </a:solidFill>
            </a:endParaRPr>
          </a:p>
          <a:p>
            <a:pPr marL="0" indent="0" algn="ctr">
              <a:buNone/>
            </a:pPr>
            <a:r>
              <a:rPr lang="da-DK" sz="6000" b="1" dirty="0" err="1">
                <a:ln w="25400">
                  <a:solidFill>
                    <a:schemeClr val="tx1"/>
                  </a:solidFill>
                </a:ln>
                <a:solidFill>
                  <a:schemeClr val="bg1"/>
                </a:solidFill>
              </a:rPr>
              <a:t>Solve</a:t>
            </a:r>
            <a:r>
              <a:rPr lang="da-DK" sz="6000" b="1" dirty="0">
                <a:ln w="25400">
                  <a:solidFill>
                    <a:schemeClr val="tx1"/>
                  </a:solidFill>
                </a:ln>
                <a:solidFill>
                  <a:schemeClr val="bg1"/>
                </a:solidFill>
              </a:rPr>
              <a:t> the </a:t>
            </a:r>
            <a:r>
              <a:rPr lang="da-DK" sz="6000" b="1" dirty="0" err="1">
                <a:ln w="25400">
                  <a:solidFill>
                    <a:schemeClr val="tx1"/>
                  </a:solidFill>
                </a:ln>
                <a:solidFill>
                  <a:schemeClr val="bg1"/>
                </a:solidFill>
              </a:rPr>
              <a:t>exercises</a:t>
            </a:r>
            <a:endParaRPr lang="da-DK" sz="6000" b="1" dirty="0">
              <a:ln w="25400">
                <a:solidFill>
                  <a:schemeClr val="tx1"/>
                </a:solidFill>
              </a:ln>
              <a:solidFill>
                <a:schemeClr val="bg1"/>
              </a:solidFill>
            </a:endParaRPr>
          </a:p>
          <a:p>
            <a:pPr marL="0" indent="0" algn="ctr">
              <a:buNone/>
            </a:pPr>
            <a:endParaRPr lang="da-DK" sz="6000" b="1" dirty="0">
              <a:ln w="25400">
                <a:solidFill>
                  <a:schemeClr val="tx1"/>
                </a:solidFill>
              </a:ln>
              <a:solidFill>
                <a:schemeClr val="bg1"/>
              </a:solidFill>
            </a:endParaRPr>
          </a:p>
        </p:txBody>
      </p:sp>
    </p:spTree>
    <p:extLst>
      <p:ext uri="{BB962C8B-B14F-4D97-AF65-F5344CB8AC3E}">
        <p14:creationId xmlns:p14="http://schemas.microsoft.com/office/powerpoint/2010/main" val="356918901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smtClean="0"/>
              <a:t>Missing</a:t>
            </a:r>
            <a:endParaRPr lang="da-DK" dirty="0"/>
          </a:p>
        </p:txBody>
      </p:sp>
      <p:sp>
        <p:nvSpPr>
          <p:cNvPr id="3" name="Content Placeholder 2"/>
          <p:cNvSpPr>
            <a:spLocks noGrp="1"/>
          </p:cNvSpPr>
          <p:nvPr>
            <p:ph idx="1"/>
          </p:nvPr>
        </p:nvSpPr>
        <p:spPr/>
        <p:txBody>
          <a:bodyPr>
            <a:normAutofit/>
          </a:bodyPr>
          <a:lstStyle/>
          <a:p>
            <a:pPr marL="0" indent="0">
              <a:buNone/>
            </a:pPr>
            <a:endParaRPr lang="en-US" dirty="0"/>
          </a:p>
          <a:p>
            <a:pPr marL="0" indent="0">
              <a:buNone/>
            </a:pPr>
            <a:r>
              <a:rPr lang="en-US" dirty="0" smtClean="0"/>
              <a:t>The </a:t>
            </a:r>
            <a:r>
              <a:rPr lang="en-US" dirty="0"/>
              <a:t>difference between authentication and authorization</a:t>
            </a:r>
          </a:p>
          <a:p>
            <a:pPr marL="0" indent="0">
              <a:buNone/>
            </a:pPr>
            <a:endParaRPr lang="en-US" dirty="0"/>
          </a:p>
          <a:p>
            <a:pPr marL="0" indent="0">
              <a:buNone/>
            </a:pPr>
            <a:r>
              <a:rPr lang="en-US" dirty="0"/>
              <a:t>Using OAuth 2.0 for authorization</a:t>
            </a:r>
          </a:p>
          <a:p>
            <a:pPr marL="0" indent="0">
              <a:buNone/>
            </a:pPr>
            <a:endParaRPr lang="en-US" dirty="0"/>
          </a:p>
          <a:p>
            <a:pPr marL="0" indent="0">
              <a:buNone/>
            </a:pPr>
            <a:r>
              <a:rPr lang="en-US" dirty="0"/>
              <a:t>API Implementation: One controller pr. entity</a:t>
            </a:r>
          </a:p>
        </p:txBody>
      </p:sp>
    </p:spTree>
    <p:extLst>
      <p:ext uri="{BB962C8B-B14F-4D97-AF65-F5344CB8AC3E}">
        <p14:creationId xmlns:p14="http://schemas.microsoft.com/office/powerpoint/2010/main" val="335716389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da-DK" dirty="0"/>
              <a:t>References and image </a:t>
            </a:r>
            <a:r>
              <a:rPr lang="da-DK" dirty="0" err="1"/>
              <a:t>sources</a:t>
            </a:r>
            <a:endParaRPr lang="da-DK" dirty="0"/>
          </a:p>
        </p:txBody>
      </p:sp>
      <p:sp>
        <p:nvSpPr>
          <p:cNvPr id="4" name="Content Placeholder 3"/>
          <p:cNvSpPr>
            <a:spLocks noGrp="1"/>
          </p:cNvSpPr>
          <p:nvPr>
            <p:ph idx="1"/>
          </p:nvPr>
        </p:nvSpPr>
        <p:spPr/>
        <p:txBody>
          <a:bodyPr>
            <a:normAutofit/>
          </a:bodyPr>
          <a:lstStyle/>
          <a:p>
            <a:pPr marL="0" indent="0">
              <a:buNone/>
            </a:pPr>
            <a:r>
              <a:rPr lang="da-DK" sz="1800" dirty="0"/>
              <a:t>Images:</a:t>
            </a:r>
          </a:p>
          <a:p>
            <a:pPr marL="0" indent="0">
              <a:buNone/>
            </a:pPr>
            <a:r>
              <a:rPr lang="da-DK" sz="1800" dirty="0" smtClean="0"/>
              <a:t>Computer </a:t>
            </a:r>
            <a:r>
              <a:rPr lang="da-DK" sz="1800" dirty="0"/>
              <a:t>keyboard: </a:t>
            </a:r>
            <a:r>
              <a:rPr lang="da-DK" sz="1800" dirty="0">
                <a:hlinkClick r:id="rId2"/>
              </a:rPr>
              <a:t>http://stockmedia.cc/computing_technology/slides/DSD_8790.jpg</a:t>
            </a:r>
            <a:endParaRPr lang="da-DK" sz="1800" dirty="0"/>
          </a:p>
          <a:p>
            <a:pPr marL="0" indent="0">
              <a:buNone/>
            </a:pPr>
            <a:r>
              <a:rPr lang="da-DK" sz="1800" dirty="0"/>
              <a:t>Bonus: </a:t>
            </a:r>
            <a:r>
              <a:rPr lang="da-DK" sz="1800" dirty="0">
                <a:hlinkClick r:id="rId3"/>
              </a:rPr>
              <a:t>http://wjreviews.com/reviews-cta/bonus.png</a:t>
            </a:r>
            <a:endParaRPr lang="da-DK" sz="1800" dirty="0"/>
          </a:p>
          <a:p>
            <a:pPr marL="0" indent="0">
              <a:buNone/>
            </a:pPr>
            <a:r>
              <a:rPr lang="en-US" sz="1800" dirty="0"/>
              <a:t>Cellphone: </a:t>
            </a:r>
            <a:r>
              <a:rPr lang="en-US" sz="1800" dirty="0">
                <a:hlinkClick r:id="rId4"/>
              </a:rPr>
              <a:t>https://</a:t>
            </a:r>
            <a:r>
              <a:rPr lang="en-US" sz="1800" dirty="0" smtClean="0">
                <a:hlinkClick r:id="rId4"/>
              </a:rPr>
              <a:t>vectorified.com/download-image#iphone-icon-vector-2.png</a:t>
            </a:r>
            <a:endParaRPr lang="en-US" sz="1800" dirty="0" smtClean="0"/>
          </a:p>
          <a:p>
            <a:pPr marL="0" indent="0">
              <a:buNone/>
            </a:pPr>
            <a:r>
              <a:rPr lang="en-US" sz="1800" dirty="0"/>
              <a:t>Laptop: </a:t>
            </a:r>
            <a:r>
              <a:rPr lang="en-US" sz="1800" dirty="0">
                <a:hlinkClick r:id="rId5"/>
              </a:rPr>
              <a:t>https://clipartix.com/laptop-clipart-image-19319</a:t>
            </a:r>
            <a:r>
              <a:rPr lang="en-US" sz="1800" dirty="0" smtClean="0">
                <a:hlinkClick r:id="rId5"/>
              </a:rPr>
              <a:t>/</a:t>
            </a:r>
            <a:endParaRPr lang="en-US" sz="1800" dirty="0" smtClean="0"/>
          </a:p>
          <a:p>
            <a:pPr marL="0" indent="0">
              <a:buNone/>
            </a:pPr>
            <a:endParaRPr lang="da-DK" sz="1800" dirty="0"/>
          </a:p>
        </p:txBody>
      </p:sp>
    </p:spTree>
    <p:extLst>
      <p:ext uri="{BB962C8B-B14F-4D97-AF65-F5344CB8AC3E}">
        <p14:creationId xmlns:p14="http://schemas.microsoft.com/office/powerpoint/2010/main" val="333692785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da-DK" dirty="0"/>
          </a:p>
        </p:txBody>
      </p:sp>
      <p:pic>
        <p:nvPicPr>
          <p:cNvPr id="5" name="Picture 4"/>
          <p:cNvPicPr>
            <a:picLocks noChangeAspect="1"/>
          </p:cNvPicPr>
          <p:nvPr/>
        </p:nvPicPr>
        <p:blipFill>
          <a:blip r:embed="rId3"/>
          <a:stretch>
            <a:fillRect/>
          </a:stretch>
        </p:blipFill>
        <p:spPr>
          <a:xfrm>
            <a:off x="2241571" y="301066"/>
            <a:ext cx="7289134" cy="6384586"/>
          </a:xfrm>
          <a:prstGeom prst="rect">
            <a:avLst/>
          </a:prstGeom>
        </p:spPr>
      </p:pic>
    </p:spTree>
    <p:extLst>
      <p:ext uri="{BB962C8B-B14F-4D97-AF65-F5344CB8AC3E}">
        <p14:creationId xmlns:p14="http://schemas.microsoft.com/office/powerpoint/2010/main" val="204260365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endParaRPr lang="da-DK"/>
          </a:p>
        </p:txBody>
      </p:sp>
    </p:spTree>
    <p:extLst>
      <p:ext uri="{BB962C8B-B14F-4D97-AF65-F5344CB8AC3E}">
        <p14:creationId xmlns:p14="http://schemas.microsoft.com/office/powerpoint/2010/main" val="380837549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a:t>WHAT IS REST?</a:t>
            </a:r>
          </a:p>
        </p:txBody>
      </p:sp>
      <p:sp>
        <p:nvSpPr>
          <p:cNvPr id="3" name="Content Placeholder 2"/>
          <p:cNvSpPr>
            <a:spLocks noGrp="1"/>
          </p:cNvSpPr>
          <p:nvPr>
            <p:ph idx="1"/>
          </p:nvPr>
        </p:nvSpPr>
        <p:spPr>
          <a:xfrm>
            <a:off x="838200" y="1311965"/>
            <a:ext cx="8725525" cy="4864998"/>
          </a:xfrm>
        </p:spPr>
        <p:txBody>
          <a:bodyPr/>
          <a:lstStyle/>
          <a:p>
            <a:pPr marL="0" indent="0">
              <a:buNone/>
            </a:pPr>
            <a:endParaRPr lang="en-US" dirty="0" smtClean="0"/>
          </a:p>
          <a:p>
            <a:pPr marL="0" indent="0">
              <a:buNone/>
            </a:pPr>
            <a:r>
              <a:rPr lang="en-US" dirty="0" smtClean="0"/>
              <a:t>A set </a:t>
            </a:r>
            <a:r>
              <a:rPr lang="en-US" dirty="0"/>
              <a:t>of guiding principles that </a:t>
            </a:r>
            <a:r>
              <a:rPr lang="en-US" dirty="0" smtClean="0"/>
              <a:t>a </a:t>
            </a:r>
            <a:r>
              <a:rPr lang="en-US" dirty="0"/>
              <a:t>Web API should adhere </a:t>
            </a:r>
            <a:r>
              <a:rPr lang="en-US" dirty="0" smtClean="0"/>
              <a:t>to, </a:t>
            </a:r>
            <a:r>
              <a:rPr lang="en-US" dirty="0"/>
              <a:t>to be </a:t>
            </a:r>
            <a:r>
              <a:rPr lang="en-US" dirty="0" smtClean="0"/>
              <a:t>a </a:t>
            </a:r>
            <a:r>
              <a:rPr lang="en-US" dirty="0"/>
              <a:t>REST </a:t>
            </a:r>
            <a:r>
              <a:rPr lang="en-US" dirty="0" smtClean="0"/>
              <a:t>API</a:t>
            </a:r>
          </a:p>
          <a:p>
            <a:pPr marL="0" indent="0">
              <a:buNone/>
            </a:pPr>
            <a:endParaRPr lang="en-US" dirty="0"/>
          </a:p>
          <a:p>
            <a:pPr marL="0" indent="0">
              <a:buNone/>
            </a:pPr>
            <a:r>
              <a:rPr lang="en-US" dirty="0" smtClean="0"/>
              <a:t>Architectural </a:t>
            </a:r>
            <a:r>
              <a:rPr lang="en-US" dirty="0" smtClean="0"/>
              <a:t>style</a:t>
            </a:r>
            <a:endParaRPr lang="da-DK" dirty="0"/>
          </a:p>
        </p:txBody>
      </p:sp>
    </p:spTree>
    <p:extLst>
      <p:ext uri="{BB962C8B-B14F-4D97-AF65-F5344CB8AC3E}">
        <p14:creationId xmlns:p14="http://schemas.microsoft.com/office/powerpoint/2010/main" val="343888526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REpresentational</a:t>
            </a:r>
            <a:r>
              <a:rPr lang="en-US" dirty="0"/>
              <a:t> State Transfer</a:t>
            </a:r>
            <a:endParaRPr lang="da-DK" dirty="0"/>
          </a:p>
        </p:txBody>
      </p:sp>
      <p:sp>
        <p:nvSpPr>
          <p:cNvPr id="3" name="Content Placeholder 2"/>
          <p:cNvSpPr>
            <a:spLocks noGrp="1"/>
          </p:cNvSpPr>
          <p:nvPr>
            <p:ph idx="1"/>
          </p:nvPr>
        </p:nvSpPr>
        <p:spPr/>
        <p:txBody>
          <a:bodyPr/>
          <a:lstStyle/>
          <a:p>
            <a:pPr marL="0" indent="0">
              <a:buNone/>
            </a:pPr>
            <a:r>
              <a:rPr lang="en-US" dirty="0" smtClean="0"/>
              <a:t>The ‘State’ is the data managed by the API.</a:t>
            </a:r>
          </a:p>
          <a:p>
            <a:pPr marL="0" indent="0">
              <a:buNone/>
            </a:pPr>
            <a:r>
              <a:rPr lang="en-US" dirty="0" smtClean="0"/>
              <a:t>Data is (almost) always stored in a database.</a:t>
            </a:r>
          </a:p>
          <a:p>
            <a:pPr marL="0" indent="0">
              <a:buNone/>
            </a:pPr>
            <a:endParaRPr lang="en-US" dirty="0"/>
          </a:p>
          <a:p>
            <a:pPr marL="0" indent="0">
              <a:buNone/>
            </a:pPr>
            <a:r>
              <a:rPr lang="en-US" dirty="0" smtClean="0"/>
              <a:t>The REST API itself is stateless, it merely translates the data (state) stored in the database to and from JSON objects.</a:t>
            </a:r>
            <a:endParaRPr lang="da-DK" dirty="0"/>
          </a:p>
        </p:txBody>
      </p:sp>
    </p:spTree>
    <p:extLst>
      <p:ext uri="{BB962C8B-B14F-4D97-AF65-F5344CB8AC3E}">
        <p14:creationId xmlns:p14="http://schemas.microsoft.com/office/powerpoint/2010/main" val="231248350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err="1" smtClean="0"/>
              <a:t>RESTFul</a:t>
            </a:r>
            <a:r>
              <a:rPr lang="da-DK" dirty="0" smtClean="0"/>
              <a:t> principles</a:t>
            </a:r>
            <a:endParaRPr lang="da-DK" dirty="0"/>
          </a:p>
        </p:txBody>
      </p:sp>
      <p:sp>
        <p:nvSpPr>
          <p:cNvPr id="3" name="Content Placeholder 2"/>
          <p:cNvSpPr>
            <a:spLocks noGrp="1"/>
          </p:cNvSpPr>
          <p:nvPr>
            <p:ph idx="1"/>
          </p:nvPr>
        </p:nvSpPr>
        <p:spPr/>
        <p:txBody>
          <a:bodyPr/>
          <a:lstStyle/>
          <a:p>
            <a:pPr marL="469265" indent="-456565">
              <a:lnSpc>
                <a:spcPct val="100000"/>
              </a:lnSpc>
              <a:spcBef>
                <a:spcPts val="919"/>
              </a:spcBef>
              <a:buAutoNum type="arabicPeriod"/>
              <a:tabLst>
                <a:tab pos="469265" algn="l"/>
              </a:tabLst>
            </a:pPr>
            <a:r>
              <a:rPr lang="en-US" sz="1800" dirty="0">
                <a:latin typeface="AU Passata"/>
                <a:cs typeface="AU Passata"/>
              </a:rPr>
              <a:t>Uniform</a:t>
            </a:r>
            <a:r>
              <a:rPr lang="en-US" sz="1800" spc="-20" dirty="0">
                <a:latin typeface="AU Passata"/>
                <a:cs typeface="AU Passata"/>
              </a:rPr>
              <a:t> </a:t>
            </a:r>
            <a:r>
              <a:rPr lang="en-US" sz="1800" spc="-10" dirty="0">
                <a:latin typeface="AU Passata"/>
                <a:cs typeface="AU Passata"/>
              </a:rPr>
              <a:t>interface</a:t>
            </a:r>
            <a:endParaRPr lang="en-US" sz="1800" dirty="0">
              <a:latin typeface="AU Passata"/>
              <a:cs typeface="AU Passata"/>
            </a:endParaRPr>
          </a:p>
          <a:p>
            <a:pPr marL="901065" lvl="1" indent="-457200">
              <a:lnSpc>
                <a:spcPct val="100000"/>
              </a:lnSpc>
              <a:spcBef>
                <a:spcPts val="640"/>
              </a:spcBef>
              <a:buAutoNum type="arabicPeriod"/>
              <a:tabLst>
                <a:tab pos="901065" algn="l"/>
              </a:tabLst>
            </a:pPr>
            <a:r>
              <a:rPr lang="en-US" sz="1400" dirty="0">
                <a:latin typeface="AU Passata"/>
                <a:cs typeface="AU Passata"/>
              </a:rPr>
              <a:t>Resource</a:t>
            </a:r>
            <a:r>
              <a:rPr lang="en-US" sz="1400" spc="-40" dirty="0">
                <a:latin typeface="AU Passata"/>
                <a:cs typeface="AU Passata"/>
              </a:rPr>
              <a:t> </a:t>
            </a:r>
            <a:r>
              <a:rPr lang="en-US" sz="1400" spc="-10" dirty="0">
                <a:latin typeface="AU Passata"/>
                <a:cs typeface="AU Passata"/>
              </a:rPr>
              <a:t>identification</a:t>
            </a:r>
            <a:endParaRPr lang="en-US" sz="1400" dirty="0">
              <a:latin typeface="AU Passata"/>
              <a:cs typeface="AU Passata"/>
            </a:endParaRPr>
          </a:p>
          <a:p>
            <a:pPr marL="901065" lvl="1" indent="-457200">
              <a:lnSpc>
                <a:spcPct val="100000"/>
              </a:lnSpc>
              <a:spcBef>
                <a:spcPts val="625"/>
              </a:spcBef>
              <a:buAutoNum type="arabicPeriod"/>
              <a:tabLst>
                <a:tab pos="901065" algn="l"/>
              </a:tabLst>
            </a:pPr>
            <a:r>
              <a:rPr lang="en-US" sz="1400" dirty="0">
                <a:latin typeface="AU Passata"/>
                <a:cs typeface="AU Passata"/>
              </a:rPr>
              <a:t>Initial</a:t>
            </a:r>
            <a:r>
              <a:rPr lang="en-US" sz="1400" spc="-10" dirty="0">
                <a:latin typeface="AU Passata"/>
                <a:cs typeface="AU Passata"/>
              </a:rPr>
              <a:t> </a:t>
            </a:r>
            <a:r>
              <a:rPr lang="en-US" sz="1400" spc="-25" dirty="0">
                <a:latin typeface="AU Passata"/>
                <a:cs typeface="AU Passata"/>
              </a:rPr>
              <a:t>URL</a:t>
            </a:r>
            <a:endParaRPr lang="en-US" sz="1400" dirty="0">
              <a:latin typeface="AU Passata"/>
              <a:cs typeface="AU Passata"/>
            </a:endParaRPr>
          </a:p>
          <a:p>
            <a:pPr marL="469265" indent="-456565">
              <a:lnSpc>
                <a:spcPct val="100000"/>
              </a:lnSpc>
              <a:spcBef>
                <a:spcPts val="509"/>
              </a:spcBef>
              <a:buAutoNum type="arabicPeriod"/>
              <a:tabLst>
                <a:tab pos="469265" algn="l"/>
              </a:tabLst>
            </a:pPr>
            <a:r>
              <a:rPr lang="en-US" sz="1800" spc="-10" dirty="0">
                <a:latin typeface="AU Passata"/>
                <a:cs typeface="AU Passata"/>
              </a:rPr>
              <a:t>Client-server</a:t>
            </a:r>
            <a:endParaRPr lang="en-US" sz="1800" dirty="0">
              <a:latin typeface="AU Passata"/>
              <a:cs typeface="AU Passata"/>
            </a:endParaRPr>
          </a:p>
          <a:p>
            <a:pPr marL="901065" lvl="1" indent="-457200">
              <a:lnSpc>
                <a:spcPct val="100000"/>
              </a:lnSpc>
              <a:spcBef>
                <a:spcPts val="640"/>
              </a:spcBef>
              <a:buAutoNum type="arabicPeriod"/>
              <a:tabLst>
                <a:tab pos="901065" algn="l"/>
              </a:tabLst>
            </a:pPr>
            <a:r>
              <a:rPr lang="en-US" sz="1400" dirty="0">
                <a:latin typeface="AU Passata"/>
                <a:cs typeface="AU Passata"/>
              </a:rPr>
              <a:t>Separation of</a:t>
            </a:r>
            <a:r>
              <a:rPr lang="en-US" sz="1400" spc="15" dirty="0">
                <a:latin typeface="AU Passata"/>
                <a:cs typeface="AU Passata"/>
              </a:rPr>
              <a:t> </a:t>
            </a:r>
            <a:r>
              <a:rPr lang="en-US" sz="1400" spc="-10" dirty="0">
                <a:latin typeface="AU Passata"/>
                <a:cs typeface="AU Passata"/>
              </a:rPr>
              <a:t>concern</a:t>
            </a:r>
            <a:endParaRPr lang="en-US" sz="1400" dirty="0">
              <a:latin typeface="AU Passata"/>
              <a:cs typeface="AU Passata"/>
            </a:endParaRPr>
          </a:p>
          <a:p>
            <a:pPr marL="469265" indent="-456565">
              <a:lnSpc>
                <a:spcPct val="100000"/>
              </a:lnSpc>
              <a:spcBef>
                <a:spcPts val="515"/>
              </a:spcBef>
              <a:buAutoNum type="arabicPeriod"/>
              <a:tabLst>
                <a:tab pos="469265" algn="l"/>
              </a:tabLst>
            </a:pPr>
            <a:r>
              <a:rPr lang="en-US" sz="1800" spc="-10" dirty="0">
                <a:latin typeface="AU Passata"/>
                <a:cs typeface="AU Passata"/>
              </a:rPr>
              <a:t>Stateless</a:t>
            </a:r>
            <a:endParaRPr lang="en-US" sz="1800" dirty="0">
              <a:latin typeface="AU Passata"/>
              <a:cs typeface="AU Passata"/>
            </a:endParaRPr>
          </a:p>
          <a:p>
            <a:pPr marL="901065" lvl="1" indent="-457200">
              <a:lnSpc>
                <a:spcPct val="100000"/>
              </a:lnSpc>
              <a:spcBef>
                <a:spcPts val="640"/>
              </a:spcBef>
              <a:buAutoNum type="arabicPeriod"/>
              <a:tabLst>
                <a:tab pos="901065" algn="l"/>
              </a:tabLst>
            </a:pPr>
            <a:r>
              <a:rPr lang="en-US" sz="1400" dirty="0">
                <a:latin typeface="AU Passata"/>
                <a:cs typeface="AU Passata"/>
              </a:rPr>
              <a:t>The</a:t>
            </a:r>
            <a:r>
              <a:rPr lang="en-US" sz="1400" spc="-30" dirty="0">
                <a:latin typeface="AU Passata"/>
                <a:cs typeface="AU Passata"/>
              </a:rPr>
              <a:t> </a:t>
            </a:r>
            <a:r>
              <a:rPr lang="en-US" sz="1400" dirty="0">
                <a:latin typeface="AU Passata"/>
                <a:cs typeface="AU Passata"/>
              </a:rPr>
              <a:t>server</a:t>
            </a:r>
            <a:r>
              <a:rPr lang="en-US" sz="1400" spc="-10" dirty="0">
                <a:latin typeface="AU Passata"/>
                <a:cs typeface="AU Passata"/>
              </a:rPr>
              <a:t> </a:t>
            </a:r>
            <a:r>
              <a:rPr lang="en-US" sz="1400" dirty="0">
                <a:latin typeface="AU Passata"/>
                <a:cs typeface="AU Passata"/>
              </a:rPr>
              <a:t>doesn’t</a:t>
            </a:r>
            <a:r>
              <a:rPr lang="en-US" sz="1400" spc="-5" dirty="0">
                <a:latin typeface="AU Passata"/>
                <a:cs typeface="AU Passata"/>
              </a:rPr>
              <a:t> </a:t>
            </a:r>
            <a:r>
              <a:rPr lang="en-US" sz="1400" dirty="0">
                <a:latin typeface="AU Passata"/>
                <a:cs typeface="AU Passata"/>
              </a:rPr>
              <a:t>hold</a:t>
            </a:r>
            <a:r>
              <a:rPr lang="en-US" sz="1400" spc="-5" dirty="0">
                <a:latin typeface="AU Passata"/>
                <a:cs typeface="AU Passata"/>
              </a:rPr>
              <a:t> </a:t>
            </a:r>
            <a:r>
              <a:rPr lang="en-US" sz="1400" dirty="0">
                <a:latin typeface="AU Passata"/>
                <a:cs typeface="AU Passata"/>
              </a:rPr>
              <a:t>any</a:t>
            </a:r>
            <a:r>
              <a:rPr lang="en-US" sz="1400" spc="-15" dirty="0">
                <a:latin typeface="AU Passata"/>
                <a:cs typeface="AU Passata"/>
              </a:rPr>
              <a:t> </a:t>
            </a:r>
            <a:r>
              <a:rPr lang="en-US" sz="1400" spc="-10" dirty="0">
                <a:latin typeface="AU Passata"/>
                <a:cs typeface="AU Passata"/>
              </a:rPr>
              <a:t>state</a:t>
            </a:r>
            <a:endParaRPr lang="en-US" sz="1400" dirty="0">
              <a:latin typeface="AU Passata"/>
              <a:cs typeface="AU Passata"/>
            </a:endParaRPr>
          </a:p>
          <a:p>
            <a:pPr marL="469265" indent="-456565">
              <a:lnSpc>
                <a:spcPct val="100000"/>
              </a:lnSpc>
              <a:spcBef>
                <a:spcPts val="535"/>
              </a:spcBef>
              <a:buAutoNum type="arabicPeriod"/>
              <a:tabLst>
                <a:tab pos="469265" algn="l"/>
              </a:tabLst>
            </a:pPr>
            <a:r>
              <a:rPr lang="en-US" sz="1800" spc="-10" dirty="0">
                <a:latin typeface="AU Passata"/>
                <a:cs typeface="AU Passata"/>
              </a:rPr>
              <a:t>Cacheable</a:t>
            </a:r>
            <a:endParaRPr lang="en-US" sz="1800" dirty="0">
              <a:latin typeface="AU Passata"/>
              <a:cs typeface="AU Passata"/>
            </a:endParaRPr>
          </a:p>
          <a:p>
            <a:pPr marL="901065" lvl="1" indent="-457200">
              <a:lnSpc>
                <a:spcPct val="100000"/>
              </a:lnSpc>
              <a:spcBef>
                <a:spcPts val="640"/>
              </a:spcBef>
              <a:buAutoNum type="arabicPeriod"/>
              <a:tabLst>
                <a:tab pos="901065" algn="l"/>
              </a:tabLst>
            </a:pPr>
            <a:r>
              <a:rPr lang="en-US" sz="1400" dirty="0">
                <a:latin typeface="AU Passata"/>
                <a:cs typeface="AU Passata"/>
              </a:rPr>
              <a:t>The</a:t>
            </a:r>
            <a:r>
              <a:rPr lang="en-US" sz="1400" spc="-15" dirty="0">
                <a:latin typeface="AU Passata"/>
                <a:cs typeface="AU Passata"/>
              </a:rPr>
              <a:t> </a:t>
            </a:r>
            <a:r>
              <a:rPr lang="en-US" sz="1400" dirty="0">
                <a:latin typeface="AU Passata"/>
                <a:cs typeface="AU Passata"/>
              </a:rPr>
              <a:t>client can</a:t>
            </a:r>
            <a:r>
              <a:rPr lang="en-US" sz="1400" spc="-15" dirty="0">
                <a:latin typeface="AU Passata"/>
                <a:cs typeface="AU Passata"/>
              </a:rPr>
              <a:t> </a:t>
            </a:r>
            <a:r>
              <a:rPr lang="en-US" sz="1400" dirty="0">
                <a:latin typeface="AU Passata"/>
                <a:cs typeface="AU Passata"/>
              </a:rPr>
              <a:t>save</a:t>
            </a:r>
            <a:r>
              <a:rPr lang="en-US" sz="1400" spc="-10" dirty="0">
                <a:latin typeface="AU Passata"/>
                <a:cs typeface="AU Passata"/>
              </a:rPr>
              <a:t> </a:t>
            </a:r>
            <a:r>
              <a:rPr lang="en-US" sz="1400" dirty="0">
                <a:latin typeface="AU Passata"/>
                <a:cs typeface="AU Passata"/>
              </a:rPr>
              <a:t>the</a:t>
            </a:r>
            <a:r>
              <a:rPr lang="en-US" sz="1400" spc="-10" dirty="0">
                <a:latin typeface="AU Passata"/>
                <a:cs typeface="AU Passata"/>
              </a:rPr>
              <a:t> response</a:t>
            </a:r>
            <a:endParaRPr lang="en-US" sz="1400" dirty="0">
              <a:latin typeface="AU Passata"/>
              <a:cs typeface="AU Passata"/>
            </a:endParaRPr>
          </a:p>
          <a:p>
            <a:pPr marL="469265" indent="-456565">
              <a:lnSpc>
                <a:spcPct val="100000"/>
              </a:lnSpc>
              <a:spcBef>
                <a:spcPts val="509"/>
              </a:spcBef>
              <a:buAutoNum type="arabicPeriod"/>
              <a:tabLst>
                <a:tab pos="469265" algn="l"/>
              </a:tabLst>
            </a:pPr>
            <a:r>
              <a:rPr lang="en-US" sz="1800" dirty="0">
                <a:latin typeface="AU Passata"/>
                <a:cs typeface="AU Passata"/>
              </a:rPr>
              <a:t>Layered</a:t>
            </a:r>
            <a:r>
              <a:rPr lang="en-US" sz="1800" spc="5" dirty="0">
                <a:latin typeface="AU Passata"/>
                <a:cs typeface="AU Passata"/>
              </a:rPr>
              <a:t> </a:t>
            </a:r>
            <a:r>
              <a:rPr lang="en-US" sz="1800" spc="-10" dirty="0">
                <a:latin typeface="AU Passata"/>
                <a:cs typeface="AU Passata"/>
              </a:rPr>
              <a:t>System</a:t>
            </a:r>
            <a:endParaRPr lang="en-US" sz="1800" dirty="0">
              <a:latin typeface="AU Passata"/>
              <a:cs typeface="AU Passata"/>
            </a:endParaRPr>
          </a:p>
          <a:p>
            <a:pPr marL="901065" lvl="1" indent="-457200">
              <a:lnSpc>
                <a:spcPct val="100000"/>
              </a:lnSpc>
              <a:spcBef>
                <a:spcPts val="640"/>
              </a:spcBef>
              <a:buAutoNum type="arabicPeriod"/>
              <a:tabLst>
                <a:tab pos="901065" algn="l"/>
              </a:tabLst>
            </a:pPr>
            <a:r>
              <a:rPr lang="en-US" sz="1400" dirty="0">
                <a:latin typeface="AU Passata"/>
                <a:cs typeface="AU Passata"/>
              </a:rPr>
              <a:t>Only</a:t>
            </a:r>
            <a:r>
              <a:rPr lang="en-US" sz="1400" spc="-25" dirty="0">
                <a:latin typeface="AU Passata"/>
                <a:cs typeface="AU Passata"/>
              </a:rPr>
              <a:t> </a:t>
            </a:r>
            <a:r>
              <a:rPr lang="en-US" sz="1400" dirty="0">
                <a:latin typeface="AU Passata"/>
                <a:cs typeface="AU Passata"/>
              </a:rPr>
              <a:t>depended</a:t>
            </a:r>
            <a:r>
              <a:rPr lang="en-US" sz="1400" spc="-5" dirty="0">
                <a:latin typeface="AU Passata"/>
                <a:cs typeface="AU Passata"/>
              </a:rPr>
              <a:t> </a:t>
            </a:r>
            <a:r>
              <a:rPr lang="en-US" sz="1400" dirty="0">
                <a:latin typeface="AU Passata"/>
                <a:cs typeface="AU Passata"/>
              </a:rPr>
              <a:t>on</a:t>
            </a:r>
            <a:r>
              <a:rPr lang="en-US" sz="1400" spc="-10" dirty="0">
                <a:latin typeface="AU Passata"/>
                <a:cs typeface="AU Passata"/>
              </a:rPr>
              <a:t> </a:t>
            </a:r>
            <a:r>
              <a:rPr lang="en-US" sz="1400" dirty="0">
                <a:latin typeface="AU Passata"/>
                <a:cs typeface="AU Passata"/>
              </a:rPr>
              <a:t>the</a:t>
            </a:r>
            <a:r>
              <a:rPr lang="en-US" sz="1400" spc="-10" dirty="0">
                <a:latin typeface="AU Passata"/>
                <a:cs typeface="AU Passata"/>
              </a:rPr>
              <a:t> </a:t>
            </a:r>
            <a:r>
              <a:rPr lang="en-US" sz="1400" dirty="0">
                <a:latin typeface="AU Passata"/>
                <a:cs typeface="AU Passata"/>
              </a:rPr>
              <a:t>next</a:t>
            </a:r>
            <a:r>
              <a:rPr lang="en-US" sz="1400" spc="-5" dirty="0">
                <a:latin typeface="AU Passata"/>
                <a:cs typeface="AU Passata"/>
              </a:rPr>
              <a:t> </a:t>
            </a:r>
            <a:r>
              <a:rPr lang="en-US" sz="1400" dirty="0">
                <a:latin typeface="AU Passata"/>
                <a:cs typeface="AU Passata"/>
              </a:rPr>
              <a:t>immediate</a:t>
            </a:r>
            <a:r>
              <a:rPr lang="en-US" sz="1400" spc="-10" dirty="0">
                <a:latin typeface="AU Passata"/>
                <a:cs typeface="AU Passata"/>
              </a:rPr>
              <a:t> </a:t>
            </a:r>
            <a:r>
              <a:rPr lang="en-US" sz="1400" spc="-20" dirty="0">
                <a:latin typeface="AU Passata"/>
                <a:cs typeface="AU Passata"/>
              </a:rPr>
              <a:t>layer</a:t>
            </a:r>
            <a:endParaRPr lang="en-US" sz="1400" dirty="0">
              <a:latin typeface="AU Passata"/>
              <a:cs typeface="AU Passata"/>
            </a:endParaRPr>
          </a:p>
          <a:p>
            <a:pPr marL="469265" indent="-456565">
              <a:lnSpc>
                <a:spcPct val="100000"/>
              </a:lnSpc>
              <a:spcBef>
                <a:spcPts val="515"/>
              </a:spcBef>
              <a:buAutoNum type="arabicPeriod"/>
              <a:tabLst>
                <a:tab pos="469265" algn="l"/>
              </a:tabLst>
            </a:pPr>
            <a:r>
              <a:rPr lang="en-US" sz="1800" dirty="0">
                <a:latin typeface="AU Passata"/>
                <a:cs typeface="AU Passata"/>
              </a:rPr>
              <a:t>Code on Demand</a:t>
            </a:r>
            <a:r>
              <a:rPr lang="en-US" sz="1800" spc="5" dirty="0">
                <a:latin typeface="AU Passata"/>
                <a:cs typeface="AU Passata"/>
              </a:rPr>
              <a:t> </a:t>
            </a:r>
            <a:r>
              <a:rPr lang="en-US" sz="1800" dirty="0">
                <a:latin typeface="AU Passata"/>
                <a:cs typeface="AU Passata"/>
              </a:rPr>
              <a:t>(optional</a:t>
            </a:r>
            <a:r>
              <a:rPr lang="en-US" sz="1800" spc="-5" dirty="0">
                <a:latin typeface="AU Passata"/>
                <a:cs typeface="AU Passata"/>
              </a:rPr>
              <a:t> </a:t>
            </a:r>
            <a:r>
              <a:rPr lang="en-US" sz="1800" dirty="0">
                <a:latin typeface="AU Passata"/>
                <a:cs typeface="AU Passata"/>
              </a:rPr>
              <a:t>and</a:t>
            </a:r>
            <a:r>
              <a:rPr lang="en-US" sz="1800" spc="5" dirty="0">
                <a:latin typeface="AU Passata"/>
                <a:cs typeface="AU Passata"/>
              </a:rPr>
              <a:t> </a:t>
            </a:r>
            <a:r>
              <a:rPr lang="en-US" sz="1800" dirty="0">
                <a:latin typeface="AU Passata"/>
                <a:cs typeface="AU Passata"/>
              </a:rPr>
              <a:t>not</a:t>
            </a:r>
            <a:r>
              <a:rPr lang="en-US" sz="1800" spc="10" dirty="0">
                <a:latin typeface="AU Passata"/>
                <a:cs typeface="AU Passata"/>
              </a:rPr>
              <a:t> </a:t>
            </a:r>
            <a:r>
              <a:rPr lang="en-US" sz="1800" dirty="0">
                <a:latin typeface="AU Passata"/>
                <a:cs typeface="AU Passata"/>
              </a:rPr>
              <a:t>often</a:t>
            </a:r>
            <a:r>
              <a:rPr lang="en-US" sz="1800" spc="-5" dirty="0">
                <a:latin typeface="AU Passata"/>
                <a:cs typeface="AU Passata"/>
              </a:rPr>
              <a:t> </a:t>
            </a:r>
            <a:r>
              <a:rPr lang="en-US" sz="1800" dirty="0">
                <a:latin typeface="AU Passata"/>
                <a:cs typeface="AU Passata"/>
              </a:rPr>
              <a:t>used</a:t>
            </a:r>
            <a:r>
              <a:rPr lang="en-US" sz="1800" spc="5" dirty="0">
                <a:latin typeface="AU Passata"/>
                <a:cs typeface="AU Passata"/>
              </a:rPr>
              <a:t> </a:t>
            </a:r>
            <a:r>
              <a:rPr lang="en-US" sz="1800" dirty="0">
                <a:latin typeface="AU Passata"/>
                <a:cs typeface="AU Passata"/>
              </a:rPr>
              <a:t>in </a:t>
            </a:r>
            <a:r>
              <a:rPr lang="en-US" sz="1800" spc="-10" dirty="0">
                <a:latin typeface="AU Passata"/>
                <a:cs typeface="AU Passata"/>
              </a:rPr>
              <a:t>practice)</a:t>
            </a:r>
            <a:endParaRPr lang="en-US" sz="1800" dirty="0">
              <a:latin typeface="AU Passata"/>
              <a:cs typeface="AU Passata"/>
            </a:endParaRPr>
          </a:p>
          <a:p>
            <a:pPr marL="901065" lvl="1" indent="-457200">
              <a:lnSpc>
                <a:spcPct val="100000"/>
              </a:lnSpc>
              <a:spcBef>
                <a:spcPts val="640"/>
              </a:spcBef>
              <a:buAutoNum type="arabicPeriod"/>
              <a:tabLst>
                <a:tab pos="901065" algn="l"/>
              </a:tabLst>
            </a:pPr>
            <a:r>
              <a:rPr lang="en-US" sz="1400" dirty="0">
                <a:latin typeface="AU Passata"/>
                <a:cs typeface="AU Passata"/>
              </a:rPr>
              <a:t>Possibility</a:t>
            </a:r>
            <a:r>
              <a:rPr lang="en-US" sz="1400" spc="-20" dirty="0">
                <a:latin typeface="AU Passata"/>
                <a:cs typeface="AU Passata"/>
              </a:rPr>
              <a:t> </a:t>
            </a:r>
            <a:r>
              <a:rPr lang="en-US" sz="1400" dirty="0">
                <a:latin typeface="AU Passata"/>
                <a:cs typeface="AU Passata"/>
              </a:rPr>
              <a:t>to</a:t>
            </a:r>
            <a:r>
              <a:rPr lang="en-US" sz="1400" spc="-15" dirty="0">
                <a:latin typeface="AU Passata"/>
                <a:cs typeface="AU Passata"/>
              </a:rPr>
              <a:t> </a:t>
            </a:r>
            <a:r>
              <a:rPr lang="en-US" sz="1400" dirty="0">
                <a:latin typeface="AU Passata"/>
                <a:cs typeface="AU Passata"/>
              </a:rPr>
              <a:t>extend</a:t>
            </a:r>
            <a:r>
              <a:rPr lang="en-US" sz="1400" spc="-5" dirty="0">
                <a:latin typeface="AU Passata"/>
                <a:cs typeface="AU Passata"/>
              </a:rPr>
              <a:t> </a:t>
            </a:r>
            <a:r>
              <a:rPr lang="en-US" sz="1400" spc="-10" dirty="0" smtClean="0">
                <a:latin typeface="AU Passata"/>
                <a:cs typeface="AU Passata"/>
              </a:rPr>
              <a:t>clients</a:t>
            </a:r>
            <a:endParaRPr lang="en-US" sz="1400" dirty="0">
              <a:latin typeface="AU Passata"/>
              <a:cs typeface="AU Passata"/>
            </a:endParaRPr>
          </a:p>
        </p:txBody>
      </p:sp>
    </p:spTree>
    <p:extLst>
      <p:ext uri="{BB962C8B-B14F-4D97-AF65-F5344CB8AC3E}">
        <p14:creationId xmlns:p14="http://schemas.microsoft.com/office/powerpoint/2010/main" val="347765282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a:t>DESIGNING</a:t>
            </a:r>
            <a:r>
              <a:rPr lang="da-DK" spc="-10" dirty="0"/>
              <a:t> </a:t>
            </a:r>
            <a:r>
              <a:rPr lang="da-DK" dirty="0"/>
              <a:t>REST</a:t>
            </a:r>
            <a:r>
              <a:rPr lang="da-DK" spc="-10" dirty="0"/>
              <a:t> </a:t>
            </a:r>
            <a:r>
              <a:rPr lang="da-DK" spc="-25" dirty="0"/>
              <a:t>API</a:t>
            </a:r>
            <a:endParaRPr lang="da-DK" dirty="0"/>
          </a:p>
        </p:txBody>
      </p:sp>
      <p:sp>
        <p:nvSpPr>
          <p:cNvPr id="3" name="Content Placeholder 2"/>
          <p:cNvSpPr>
            <a:spLocks noGrp="1"/>
          </p:cNvSpPr>
          <p:nvPr>
            <p:ph idx="1"/>
          </p:nvPr>
        </p:nvSpPr>
        <p:spPr/>
        <p:txBody>
          <a:bodyPr/>
          <a:lstStyle/>
          <a:p>
            <a:pPr marL="469265" indent="-456565">
              <a:lnSpc>
                <a:spcPct val="100000"/>
              </a:lnSpc>
              <a:spcBef>
                <a:spcPts val="700"/>
              </a:spcBef>
              <a:buAutoNum type="arabicPeriod"/>
              <a:tabLst>
                <a:tab pos="469265" algn="l"/>
              </a:tabLst>
            </a:pPr>
            <a:r>
              <a:rPr lang="en-US" dirty="0">
                <a:latin typeface="AU Passata"/>
                <a:cs typeface="AU Passata"/>
              </a:rPr>
              <a:t>Identify</a:t>
            </a:r>
            <a:r>
              <a:rPr lang="en-US" spc="-20" dirty="0">
                <a:latin typeface="AU Passata"/>
                <a:cs typeface="AU Passata"/>
              </a:rPr>
              <a:t> </a:t>
            </a:r>
            <a:r>
              <a:rPr lang="en-US" spc="-10" dirty="0">
                <a:latin typeface="AU Passata"/>
                <a:cs typeface="AU Passata"/>
              </a:rPr>
              <a:t>resources</a:t>
            </a:r>
            <a:endParaRPr lang="en-US" dirty="0">
              <a:latin typeface="AU Passata"/>
              <a:cs typeface="AU Passata"/>
            </a:endParaRPr>
          </a:p>
          <a:p>
            <a:pPr marL="469265" indent="-456565">
              <a:lnSpc>
                <a:spcPct val="100000"/>
              </a:lnSpc>
              <a:spcBef>
                <a:spcPts val="600"/>
              </a:spcBef>
              <a:buAutoNum type="arabicPeriod"/>
              <a:tabLst>
                <a:tab pos="469265" algn="l"/>
              </a:tabLst>
            </a:pPr>
            <a:r>
              <a:rPr lang="en-US" dirty="0">
                <a:latin typeface="AU Passata"/>
                <a:cs typeface="AU Passata"/>
              </a:rPr>
              <a:t>Create</a:t>
            </a:r>
            <a:r>
              <a:rPr lang="en-US" spc="-30" dirty="0">
                <a:latin typeface="AU Passata"/>
                <a:cs typeface="AU Passata"/>
              </a:rPr>
              <a:t> </a:t>
            </a:r>
            <a:r>
              <a:rPr lang="en-US" spc="-25" dirty="0">
                <a:latin typeface="AU Passata"/>
                <a:cs typeface="AU Passata"/>
              </a:rPr>
              <a:t>URI</a:t>
            </a:r>
            <a:endParaRPr lang="en-US" dirty="0">
              <a:latin typeface="AU Passata"/>
              <a:cs typeface="AU Passata"/>
            </a:endParaRPr>
          </a:p>
          <a:p>
            <a:pPr marL="469265" indent="-456565">
              <a:lnSpc>
                <a:spcPct val="100000"/>
              </a:lnSpc>
              <a:spcBef>
                <a:spcPts val="600"/>
              </a:spcBef>
              <a:buAutoNum type="arabicPeriod"/>
              <a:tabLst>
                <a:tab pos="469265" algn="l"/>
              </a:tabLst>
            </a:pPr>
            <a:r>
              <a:rPr lang="en-US" dirty="0">
                <a:latin typeface="AU Passata"/>
                <a:cs typeface="AU Passata"/>
              </a:rPr>
              <a:t>Determining</a:t>
            </a:r>
            <a:r>
              <a:rPr lang="en-US" spc="-50" dirty="0">
                <a:latin typeface="AU Passata"/>
                <a:cs typeface="AU Passata"/>
              </a:rPr>
              <a:t> </a:t>
            </a:r>
            <a:r>
              <a:rPr lang="en-US" spc="-10" dirty="0">
                <a:latin typeface="AU Passata"/>
                <a:cs typeface="AU Passata"/>
              </a:rPr>
              <a:t>representation</a:t>
            </a:r>
            <a:endParaRPr lang="en-US" dirty="0">
              <a:latin typeface="AU Passata"/>
              <a:cs typeface="AU Passata"/>
            </a:endParaRPr>
          </a:p>
          <a:p>
            <a:pPr marL="469265" indent="-456565">
              <a:lnSpc>
                <a:spcPct val="100000"/>
              </a:lnSpc>
              <a:spcBef>
                <a:spcPts val="600"/>
              </a:spcBef>
              <a:buAutoNum type="arabicPeriod"/>
              <a:tabLst>
                <a:tab pos="469265" algn="l"/>
              </a:tabLst>
            </a:pPr>
            <a:r>
              <a:rPr lang="en-US" dirty="0">
                <a:latin typeface="AU Passata"/>
                <a:cs typeface="AU Passata"/>
              </a:rPr>
              <a:t>Assigning</a:t>
            </a:r>
            <a:r>
              <a:rPr lang="en-US" spc="-30" dirty="0">
                <a:latin typeface="AU Passata"/>
                <a:cs typeface="AU Passata"/>
              </a:rPr>
              <a:t> </a:t>
            </a:r>
            <a:r>
              <a:rPr lang="en-US" dirty="0">
                <a:latin typeface="AU Passata"/>
                <a:cs typeface="AU Passata"/>
              </a:rPr>
              <a:t>HTTP</a:t>
            </a:r>
            <a:r>
              <a:rPr lang="en-US" spc="-25" dirty="0">
                <a:latin typeface="AU Passata"/>
                <a:cs typeface="AU Passata"/>
              </a:rPr>
              <a:t> </a:t>
            </a:r>
            <a:r>
              <a:rPr lang="en-US" spc="-10" dirty="0">
                <a:latin typeface="AU Passata"/>
                <a:cs typeface="AU Passata"/>
              </a:rPr>
              <a:t>Verbs</a:t>
            </a:r>
            <a:endParaRPr lang="en-US" dirty="0">
              <a:latin typeface="AU Passata"/>
              <a:cs typeface="AU Passata"/>
            </a:endParaRPr>
          </a:p>
          <a:p>
            <a:endParaRPr lang="da-DK" dirty="0"/>
          </a:p>
        </p:txBody>
      </p:sp>
    </p:spTree>
    <p:extLst>
      <p:ext uri="{BB962C8B-B14F-4D97-AF65-F5344CB8AC3E}">
        <p14:creationId xmlns:p14="http://schemas.microsoft.com/office/powerpoint/2010/main" val="409191441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Domain model</a:t>
            </a:r>
            <a:endParaRPr lang="da-DK" dirty="0"/>
          </a:p>
        </p:txBody>
      </p:sp>
      <p:sp>
        <p:nvSpPr>
          <p:cNvPr id="3" name="Content Placeholder 2"/>
          <p:cNvSpPr>
            <a:spLocks noGrp="1"/>
          </p:cNvSpPr>
          <p:nvPr>
            <p:ph idx="1"/>
          </p:nvPr>
        </p:nvSpPr>
        <p:spPr>
          <a:xfrm>
            <a:off x="838200" y="1311965"/>
            <a:ext cx="3628869" cy="4864998"/>
          </a:xfrm>
        </p:spPr>
        <p:txBody>
          <a:bodyPr/>
          <a:lstStyle/>
          <a:p>
            <a:pPr marL="0" indent="0">
              <a:buNone/>
            </a:pPr>
            <a:r>
              <a:rPr lang="en-US" dirty="0" smtClean="0"/>
              <a:t>Before defining a service and the REST API, you should define the domain model.</a:t>
            </a:r>
          </a:p>
          <a:p>
            <a:pPr marL="0" indent="0">
              <a:buNone/>
            </a:pPr>
            <a:endParaRPr lang="en-US" dirty="0"/>
          </a:p>
          <a:p>
            <a:pPr marL="0" indent="0">
              <a:buNone/>
            </a:pPr>
            <a:r>
              <a:rPr lang="en-US" dirty="0" smtClean="0"/>
              <a:t>The domain model describes the domain and the REST API defines how to navigate and query that model.</a:t>
            </a:r>
            <a:endParaRPr lang="da-DK" dirty="0"/>
          </a:p>
        </p:txBody>
      </p:sp>
    </p:spTree>
    <p:extLst>
      <p:ext uri="{BB962C8B-B14F-4D97-AF65-F5344CB8AC3E}">
        <p14:creationId xmlns:p14="http://schemas.microsoft.com/office/powerpoint/2010/main" val="138699303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Domain model example</a:t>
            </a:r>
            <a:endParaRPr lang="da-DK" dirty="0"/>
          </a:p>
        </p:txBody>
      </p:sp>
      <p:sp>
        <p:nvSpPr>
          <p:cNvPr id="3" name="Content Placeholder 2"/>
          <p:cNvSpPr>
            <a:spLocks noGrp="1"/>
          </p:cNvSpPr>
          <p:nvPr>
            <p:ph idx="1"/>
          </p:nvPr>
        </p:nvSpPr>
        <p:spPr>
          <a:xfrm>
            <a:off x="838200" y="1311965"/>
            <a:ext cx="3628869" cy="4864998"/>
          </a:xfrm>
        </p:spPr>
        <p:txBody>
          <a:bodyPr/>
          <a:lstStyle/>
          <a:p>
            <a:pPr marL="0" indent="0">
              <a:buNone/>
            </a:pPr>
            <a:r>
              <a:rPr lang="en-US" dirty="0" smtClean="0"/>
              <a:t>Before defining a service and the REST API, you should define the domain model.</a:t>
            </a:r>
          </a:p>
          <a:p>
            <a:pPr marL="0" indent="0">
              <a:buNone/>
            </a:pPr>
            <a:endParaRPr lang="en-US" dirty="0"/>
          </a:p>
          <a:p>
            <a:pPr marL="0" indent="0">
              <a:buNone/>
            </a:pPr>
            <a:r>
              <a:rPr lang="en-US" dirty="0" smtClean="0"/>
              <a:t>The domain model describes the domain and the REST API defines how to navigate and query that model.</a:t>
            </a:r>
            <a:endParaRPr lang="da-DK" dirty="0"/>
          </a:p>
        </p:txBody>
      </p:sp>
      <p:pic>
        <p:nvPicPr>
          <p:cNvPr id="5" name="Picture 4"/>
          <p:cNvPicPr>
            <a:picLocks noChangeAspect="1"/>
          </p:cNvPicPr>
          <p:nvPr/>
        </p:nvPicPr>
        <p:blipFill>
          <a:blip r:embed="rId3"/>
          <a:stretch>
            <a:fillRect/>
          </a:stretch>
        </p:blipFill>
        <p:spPr>
          <a:xfrm>
            <a:off x="4467069" y="1189029"/>
            <a:ext cx="7538839" cy="5110870"/>
          </a:xfrm>
          <a:prstGeom prst="rect">
            <a:avLst/>
          </a:prstGeom>
        </p:spPr>
      </p:pic>
    </p:spTree>
    <p:extLst>
      <p:ext uri="{BB962C8B-B14F-4D97-AF65-F5344CB8AC3E}">
        <p14:creationId xmlns:p14="http://schemas.microsoft.com/office/powerpoint/2010/main" val="175984512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lIns="91440" tIns="45720" rIns="91440" bIns="45720" rtlCol="0" anchor="ctr">
        <a:normAutofit/>
      </a:bodyPr>
      <a:lstStyle>
        <a:defPPr>
          <a:defRPr dirty="0" smtClean="0">
            <a:latin typeface="Gill Sans MT" panose="020B0502020104020203" pitchFamily="34"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13517</TotalTime>
  <Words>1220</Words>
  <Application>Microsoft Office PowerPoint</Application>
  <PresentationFormat>Widescreen</PresentationFormat>
  <Paragraphs>211</Paragraphs>
  <Slides>30</Slides>
  <Notes>14</Notes>
  <HiddenSlides>1</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30</vt:i4>
      </vt:variant>
    </vt:vector>
  </HeadingPairs>
  <TitlesOfParts>
    <vt:vector size="38" baseType="lpstr">
      <vt:lpstr>Arial</vt:lpstr>
      <vt:lpstr>AU Passata</vt:lpstr>
      <vt:lpstr>AU Passata Light</vt:lpstr>
      <vt:lpstr>Calibri</vt:lpstr>
      <vt:lpstr>Cascadia Mono</vt:lpstr>
      <vt:lpstr>Consolas</vt:lpstr>
      <vt:lpstr>Gill Sans MT</vt:lpstr>
      <vt:lpstr>Office Theme</vt:lpstr>
      <vt:lpstr>PowerPoint Presentation</vt:lpstr>
      <vt:lpstr>Systems depending on other systems</vt:lpstr>
      <vt:lpstr>Example</vt:lpstr>
      <vt:lpstr>WHAT IS REST?</vt:lpstr>
      <vt:lpstr>REpresentational State Transfer</vt:lpstr>
      <vt:lpstr>RESTFul principles</vt:lpstr>
      <vt:lpstr>DESIGNING REST API</vt:lpstr>
      <vt:lpstr>Domain model</vt:lpstr>
      <vt:lpstr>Domain model example</vt:lpstr>
      <vt:lpstr>CREATING URIS</vt:lpstr>
      <vt:lpstr>CREATING URIS</vt:lpstr>
      <vt:lpstr>CREATING URIS</vt:lpstr>
      <vt:lpstr>RESOURCE REPRESENTATION</vt:lpstr>
      <vt:lpstr>HTTP VERBS</vt:lpstr>
      <vt:lpstr>HATEOAS</vt:lpstr>
      <vt:lpstr>REST MATURITY LEVELS</vt:lpstr>
      <vt:lpstr>SECURITY</vt:lpstr>
      <vt:lpstr>API Keys</vt:lpstr>
      <vt:lpstr>Example of using API keys</vt:lpstr>
      <vt:lpstr>PowerPoint Presentation</vt:lpstr>
      <vt:lpstr>PowerPoint Presentation</vt:lpstr>
      <vt:lpstr>PowerPoint Presentation</vt:lpstr>
      <vt:lpstr>PowerPoint Presentation</vt:lpstr>
      <vt:lpstr>PowerPoint Presentation</vt:lpstr>
      <vt:lpstr>Get API data with HttpClient</vt:lpstr>
      <vt:lpstr>Get API data with HttpClient</vt:lpstr>
      <vt:lpstr>Your turn</vt:lpstr>
      <vt:lpstr>Missing</vt:lpstr>
      <vt:lpstr>References and image sources</vt:lpstr>
      <vt:lpstr>PowerPoint Presentation</vt:lpstr>
    </vt:vector>
  </TitlesOfParts>
  <Company>Aarhus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Michael Sørensen Loft</dc:creator>
  <cp:lastModifiedBy>Michael Sørensen Loft</cp:lastModifiedBy>
  <cp:revision>274</cp:revision>
  <dcterms:created xsi:type="dcterms:W3CDTF">2017-09-19T09:05:55Z</dcterms:created>
  <dcterms:modified xsi:type="dcterms:W3CDTF">2023-11-22T21:59:48Z</dcterms:modified>
</cp:coreProperties>
</file>